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1"/>
  </p:notesMasterIdLst>
  <p:sldIdLst>
    <p:sldId id="256" r:id="rId2"/>
    <p:sldId id="285" r:id="rId3"/>
    <p:sldId id="283" r:id="rId4"/>
    <p:sldId id="284" r:id="rId5"/>
    <p:sldId id="257" r:id="rId6"/>
    <p:sldId id="258" r:id="rId7"/>
    <p:sldId id="259" r:id="rId8"/>
    <p:sldId id="260" r:id="rId9"/>
    <p:sldId id="261" r:id="rId10"/>
    <p:sldId id="262" r:id="rId11"/>
    <p:sldId id="263" r:id="rId12"/>
    <p:sldId id="264" r:id="rId13"/>
    <p:sldId id="265" r:id="rId14"/>
    <p:sldId id="266" r:id="rId15"/>
    <p:sldId id="269" r:id="rId16"/>
    <p:sldId id="268" r:id="rId17"/>
    <p:sldId id="281" r:id="rId18"/>
    <p:sldId id="282" r:id="rId19"/>
    <p:sldId id="270" r:id="rId20"/>
    <p:sldId id="271" r:id="rId21"/>
    <p:sldId id="272" r:id="rId22"/>
    <p:sldId id="273" r:id="rId23"/>
    <p:sldId id="274" r:id="rId24"/>
    <p:sldId id="275" r:id="rId25"/>
    <p:sldId id="276" r:id="rId26"/>
    <p:sldId id="277" r:id="rId27"/>
    <p:sldId id="286" r:id="rId28"/>
    <p:sldId id="278"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snapToGrid="0">
      <p:cViewPr varScale="1">
        <p:scale>
          <a:sx n="76" d="100"/>
          <a:sy n="76" d="100"/>
        </p:scale>
        <p:origin x="13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5B3F3-DA48-4AB5-952F-A4BFB7213D0C}"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6DC19-048D-4840-95A3-6775404E1121}" type="slidenum">
              <a:rPr lang="en-US" smtClean="0"/>
              <a:t>‹#›</a:t>
            </a:fld>
            <a:endParaRPr lang="en-US"/>
          </a:p>
        </p:txBody>
      </p:sp>
    </p:spTree>
    <p:extLst>
      <p:ext uri="{BB962C8B-B14F-4D97-AF65-F5344CB8AC3E}">
        <p14:creationId xmlns:p14="http://schemas.microsoft.com/office/powerpoint/2010/main" val="122575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CF3556-10A5-483D-8817-1B22CCDFF27F}"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B1271F-7C4B-48E6-93FB-C9CD2DC367FC}" type="datetime1">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8D392C-988A-4767-9465-F92947D91B37}" type="datetime1">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409564-F3B3-4652-9213-978EBE79D75C}" type="datetime1">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AD1D8F-BD02-449F-BBAE-C424143DB3E2}" type="datetime1">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F76AD74-7A04-42F2-A4DA-E72FFEE66B3F}" type="datetime1">
              <a:rPr lang="en-US"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EBA7BEE-0CCB-4A7C-BC86-B55FE4B0E5AC}" type="datetime1">
              <a:rPr lang="en-US"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160A19-0798-47DA-B04A-1FC889DCCD55}"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55F8DF4-A49D-4C8C-9553-EB18D8A709D4}" type="datetime1">
              <a:rPr lang="en-US" smtClean="0"/>
              <a:t>5/11/2020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9C5C9E-5300-4A50-995D-B89B61191248}"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C2FA80-32ED-44F2-8567-FA98559E52C4}"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4F2E2A-5DF1-4B5C-A019-CB7C7C59BA6C}" type="datetime1">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E1B1CF-EE97-4267-8868-C58D576302B9}" type="datetime1">
              <a:rPr lang="en-US" smtClean="0"/>
              <a:t>5/11/2020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86A8C9-0085-443B-805C-C1655A90DE3B}" type="datetime1">
              <a:rPr lang="en-US"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0454685-5FCA-41E9-B185-D26CA66FAB8A}" type="datetime1">
              <a:rPr lang="en-US" smtClean="0"/>
              <a:t>5/11/2020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B53E71-460A-4AAF-8AD1-CC2E29B4E5DE}" type="datetime1">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26AEAD-61BB-448C-9A0D-2623FCEAB6C2}" type="datetime1">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EF041C-88EA-4EAC-AD4A-7CA7E83BB478}" type="datetime1">
              <a:rPr lang="en-US" smtClean="0"/>
              <a:t>5/11/2020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april.kustov@wisconsin.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nodglobal.com/faq-maq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beeculture.com/thymol-varroa-contr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hyperlink" Target="https://honeybeehealthcoalition.org/varroatool/"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s://datcp.wi.gov/Documents/TreatmentOptions.pdf" TargetMode="External"/><Relationship Id="rId2" Type="http://schemas.openxmlformats.org/officeDocument/2006/relationships/hyperlink" Target="http://www.datcp.wi.gov/" TargetMode="Externa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hyperlink" Target="http://www.honeybeehealthcoaliton.org/" TargetMode="External"/><Relationship Id="rId4" Type="http://schemas.openxmlformats.org/officeDocument/2006/relationships/hyperlink" Target="http://datcp.wi.gov/Documents/PPPBeekeeper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mailto:april.kustov@Wisconsin.gov" TargetMode="Externa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atcp.wi.gov/Pages/Programs_Services/ApiaryProgram.aspx" TargetMode="External"/><Relationship Id="rId2" Type="http://schemas.openxmlformats.org/officeDocument/2006/relationships/hyperlink" Target="https://datcp.wi.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1435100"/>
            <a:ext cx="8144134" cy="3301999"/>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err="1" smtClean="0"/>
              <a:t>Varroa</a:t>
            </a:r>
            <a:r>
              <a:rPr lang="en-US" dirty="0" smtClean="0"/>
              <a:t> Mite Treatments </a:t>
            </a:r>
            <a:br>
              <a:rPr lang="en-US" dirty="0" smtClean="0"/>
            </a:br>
            <a:r>
              <a:rPr lang="en-US" sz="4000" dirty="0"/>
              <a:t>What are your options?</a:t>
            </a:r>
            <a:br>
              <a:rPr lang="en-US" sz="4000" dirty="0"/>
            </a:br>
            <a:endParaRPr lang="en-US" sz="4000" dirty="0"/>
          </a:p>
        </p:txBody>
      </p:sp>
      <p:sp>
        <p:nvSpPr>
          <p:cNvPr id="3" name="Subtitle 2"/>
          <p:cNvSpPr>
            <a:spLocks noGrp="1"/>
          </p:cNvSpPr>
          <p:nvPr>
            <p:ph type="subTitle" idx="1"/>
          </p:nvPr>
        </p:nvSpPr>
        <p:spPr>
          <a:xfrm>
            <a:off x="680322" y="4394039"/>
            <a:ext cx="8144134" cy="2372521"/>
          </a:xfrm>
        </p:spPr>
        <p:txBody>
          <a:bodyPr>
            <a:normAutofit/>
          </a:bodyPr>
          <a:lstStyle/>
          <a:p>
            <a:endParaRPr lang="en-US" dirty="0"/>
          </a:p>
          <a:p>
            <a:pPr algn="l"/>
            <a:r>
              <a:rPr lang="en-US" dirty="0" smtClean="0"/>
              <a:t>April Kustov, State Apiary Inspector</a:t>
            </a:r>
          </a:p>
          <a:p>
            <a:pPr algn="l"/>
            <a:r>
              <a:rPr lang="en-US" dirty="0" smtClean="0"/>
              <a:t>Wisconsin Department of Agriculture, Trade and Consumer Protection</a:t>
            </a:r>
          </a:p>
          <a:p>
            <a:pPr algn="l"/>
            <a:r>
              <a:rPr lang="en-US" dirty="0" smtClean="0">
                <a:hlinkClick r:id="rId2"/>
              </a:rPr>
              <a:t>april.kustov@wisconsin.gov</a:t>
            </a:r>
            <a:endParaRPr lang="en-US" dirty="0" smtClean="0"/>
          </a:p>
          <a:p>
            <a:pPr algn="l"/>
            <a:r>
              <a:rPr lang="en-US" dirty="0" smtClean="0"/>
              <a:t>(715) 904-0143</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255" y="137156"/>
            <a:ext cx="2259535" cy="2259535"/>
          </a:xfrm>
          <a:prstGeom prst="rect">
            <a:avLst/>
          </a:prstGeom>
        </p:spPr>
      </p:pic>
    </p:spTree>
    <p:extLst>
      <p:ext uri="{BB962C8B-B14F-4D97-AF65-F5344CB8AC3E}">
        <p14:creationId xmlns:p14="http://schemas.microsoft.com/office/powerpoint/2010/main" val="2293763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Acids</a:t>
            </a:r>
            <a:endParaRPr lang="en-US" dirty="0"/>
          </a:p>
        </p:txBody>
      </p:sp>
      <p:pic>
        <p:nvPicPr>
          <p:cNvPr id="4" name="Content Placeholder 3"/>
          <p:cNvPicPr>
            <a:picLocks noGrp="1" noChangeAspect="1"/>
          </p:cNvPicPr>
          <p:nvPr>
            <p:ph idx="1"/>
          </p:nvPr>
        </p:nvPicPr>
        <p:blipFill>
          <a:blip r:embed="rId2"/>
          <a:stretch>
            <a:fillRect/>
          </a:stretch>
        </p:blipFill>
        <p:spPr>
          <a:xfrm>
            <a:off x="3410523" y="2743201"/>
            <a:ext cx="4153455" cy="2895600"/>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981384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HopGuard</a:t>
            </a:r>
            <a:r>
              <a:rPr lang="en-US" dirty="0" smtClean="0"/>
              <a:t> II &amp; </a:t>
            </a:r>
            <a:r>
              <a:rPr lang="en-US" dirty="0" err="1" smtClean="0"/>
              <a:t>HopGuard</a:t>
            </a:r>
            <a:r>
              <a:rPr lang="en-US" dirty="0" smtClean="0"/>
              <a:t> III</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a:t>
            </a:r>
            <a:r>
              <a:rPr lang="en-US" dirty="0" err="1" smtClean="0"/>
              <a:t>miticide</a:t>
            </a:r>
            <a:r>
              <a:rPr lang="en-US" dirty="0" smtClean="0"/>
              <a:t> (an agent used to kill mites) created from hops</a:t>
            </a:r>
          </a:p>
          <a:p>
            <a:pPr lvl="1"/>
            <a:r>
              <a:rPr lang="en-US" sz="2400" dirty="0" smtClean="0"/>
              <a:t>Potassium salt of hop beta acids</a:t>
            </a:r>
            <a:endParaRPr lang="en-US" sz="2400" dirty="0"/>
          </a:p>
          <a:p>
            <a:pPr marL="1371600" lvl="3" indent="0">
              <a:buNone/>
            </a:pPr>
            <a:endParaRPr lang="en-US" dirty="0" smtClean="0"/>
          </a:p>
          <a:p>
            <a:pPr marL="1371600" lvl="3" indent="0">
              <a:buNone/>
            </a:pPr>
            <a:endParaRPr lang="en-US" dirty="0"/>
          </a:p>
          <a:p>
            <a:pPr marL="1371600" lvl="3" indent="0">
              <a:buNone/>
            </a:pPr>
            <a:endParaRPr lang="en-US" dirty="0" smtClean="0"/>
          </a:p>
          <a:p>
            <a:pPr marL="1371600" lvl="3" indent="0">
              <a:buNone/>
            </a:pPr>
            <a:r>
              <a:rPr lang="en-US" sz="2800" dirty="0" smtClean="0"/>
              <a:t>Hops contain two prominent organic acids, alpha acids (known to brewers as “flavor” hops) and beta acids (known as “aroma” hops). It is the beta acids that have been found to have anti-varroa properties. </a:t>
            </a:r>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159891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HopGuard</a:t>
            </a:r>
            <a:r>
              <a:rPr lang="en-US" dirty="0" smtClean="0"/>
              <a:t> II</a:t>
            </a:r>
            <a:endParaRPr lang="en-US" dirty="0"/>
          </a:p>
        </p:txBody>
      </p:sp>
      <p:sp>
        <p:nvSpPr>
          <p:cNvPr id="3" name="Content Placeholder 2"/>
          <p:cNvSpPr>
            <a:spLocks noGrp="1"/>
          </p:cNvSpPr>
          <p:nvPr>
            <p:ph idx="1"/>
          </p:nvPr>
        </p:nvSpPr>
        <p:spPr>
          <a:xfrm>
            <a:off x="241301" y="1901594"/>
            <a:ext cx="11772900" cy="5197706"/>
          </a:xfrm>
        </p:spPr>
        <p:txBody>
          <a:bodyPr>
            <a:normAutofit/>
          </a:bodyPr>
          <a:lstStyle/>
          <a:p>
            <a:r>
              <a:rPr lang="en-US" dirty="0" smtClean="0"/>
              <a:t>Best with little to NO brood (Does NOT penetrate the brood cap.)</a:t>
            </a:r>
          </a:p>
          <a:p>
            <a:pPr lvl="2"/>
            <a:r>
              <a:rPr lang="en-US" dirty="0" smtClean="0"/>
              <a:t>Spring</a:t>
            </a:r>
          </a:p>
          <a:p>
            <a:pPr lvl="2"/>
            <a:r>
              <a:rPr lang="en-US" dirty="0" smtClean="0"/>
              <a:t>Swarm</a:t>
            </a:r>
          </a:p>
          <a:p>
            <a:pPr lvl="2"/>
            <a:r>
              <a:rPr lang="en-US" dirty="0" smtClean="0"/>
              <a:t>New package</a:t>
            </a:r>
          </a:p>
          <a:p>
            <a:r>
              <a:rPr lang="en-US" dirty="0" smtClean="0"/>
              <a:t>30-day treatment</a:t>
            </a:r>
          </a:p>
          <a:p>
            <a:r>
              <a:rPr lang="en-US" i="1" dirty="0" smtClean="0"/>
              <a:t>Can be used with honey supers on</a:t>
            </a:r>
          </a:p>
          <a:p>
            <a:r>
              <a:rPr lang="en-US" dirty="0" smtClean="0"/>
              <a:t>BUT recommended to not harvest honey or wax from brood chamber: “Even </a:t>
            </a:r>
            <a:r>
              <a:rPr lang="en-US" dirty="0"/>
              <a:t>though the product is safe to use during </a:t>
            </a:r>
            <a:r>
              <a:rPr lang="en-US" dirty="0" smtClean="0"/>
              <a:t>nectar flow, </a:t>
            </a:r>
            <a:r>
              <a:rPr lang="en-US" dirty="0"/>
              <a:t>DO NOT apply it in the honey supers. And please don’t be tempted to use honey or </a:t>
            </a:r>
            <a:r>
              <a:rPr lang="en-US" dirty="0" smtClean="0"/>
              <a:t>wax that </a:t>
            </a:r>
            <a:r>
              <a:rPr lang="en-US" dirty="0"/>
              <a:t>is in the brood chamber</a:t>
            </a:r>
            <a:r>
              <a:rPr lang="en-US" dirty="0" smtClean="0"/>
              <a:t>!” </a:t>
            </a:r>
            <a:r>
              <a:rPr lang="en-US" sz="1200" dirty="0" smtClean="0"/>
              <a:t>(</a:t>
            </a:r>
            <a:r>
              <a:rPr lang="en-US" sz="1200" b="1" dirty="0" err="1"/>
              <a:t>Hopguard</a:t>
            </a:r>
            <a:r>
              <a:rPr lang="en-US" sz="1200" b="1" dirty="0"/>
              <a:t>® II </a:t>
            </a:r>
            <a:r>
              <a:rPr lang="en-US" sz="1200" b="1" dirty="0" smtClean="0"/>
              <a:t>revisited </a:t>
            </a:r>
            <a:r>
              <a:rPr lang="en-US" sz="1200" i="1" dirty="0" smtClean="0"/>
              <a:t>By </a:t>
            </a:r>
            <a:r>
              <a:rPr lang="en-US" sz="1200" i="1" dirty="0"/>
              <a:t>Dr. </a:t>
            </a:r>
            <a:r>
              <a:rPr lang="en-US" sz="1200" i="1" dirty="0" err="1"/>
              <a:t>Elina</a:t>
            </a:r>
            <a:r>
              <a:rPr lang="en-US" sz="1200" i="1" dirty="0"/>
              <a:t> L. Nino, Extension Apiculturist. UC, </a:t>
            </a:r>
            <a:r>
              <a:rPr lang="en-US" sz="1200" i="1" dirty="0" smtClean="0"/>
              <a:t>Davis</a:t>
            </a:r>
            <a:r>
              <a:rPr lang="en-US" sz="1200" dirty="0" smtClean="0"/>
              <a:t>)</a:t>
            </a:r>
          </a:p>
          <a:p>
            <a:r>
              <a:rPr lang="en-US" dirty="0" smtClean="0"/>
              <a:t>Can use for 3 applications per year </a:t>
            </a:r>
            <a:r>
              <a:rPr lang="en-US" b="1" dirty="0" smtClean="0"/>
              <a:t>MAX</a:t>
            </a:r>
          </a:p>
          <a:p>
            <a:r>
              <a:rPr lang="en-US" dirty="0" smtClean="0"/>
              <a:t>Strips hang over and down, between brood frames</a:t>
            </a:r>
          </a:p>
        </p:txBody>
      </p:sp>
      <p:sp>
        <p:nvSpPr>
          <p:cNvPr id="6" name="Rectangle 5"/>
          <p:cNvSpPr/>
          <p:nvPr/>
        </p:nvSpPr>
        <p:spPr>
          <a:xfrm>
            <a:off x="6781799" y="2367171"/>
            <a:ext cx="4165601" cy="1754326"/>
          </a:xfrm>
          <a:prstGeom prst="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r>
              <a:rPr lang="en-US" sz="3600" dirty="0">
                <a:solidFill>
                  <a:schemeClr val="accent4">
                    <a:lumMod val="75000"/>
                  </a:schemeClr>
                </a:solidFill>
                <a:latin typeface="Poppins"/>
              </a:rPr>
              <a:t>The daytime temperature should be above 50°F </a:t>
            </a:r>
            <a:endParaRPr lang="en-US" sz="3600" dirty="0">
              <a:solidFill>
                <a:schemeClr val="accent4">
                  <a:lumMod val="7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203" y="695650"/>
            <a:ext cx="1713979" cy="1148366"/>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348356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Formic Pro &amp; Mite Away Quick Strips (MAQS)</a:t>
            </a:r>
            <a:endParaRPr lang="en-US" dirty="0"/>
          </a:p>
        </p:txBody>
      </p:sp>
      <p:sp>
        <p:nvSpPr>
          <p:cNvPr id="3" name="Content Placeholder 2"/>
          <p:cNvSpPr>
            <a:spLocks noGrp="1"/>
          </p:cNvSpPr>
          <p:nvPr>
            <p:ph idx="1"/>
          </p:nvPr>
        </p:nvSpPr>
        <p:spPr/>
        <p:txBody>
          <a:bodyPr>
            <a:normAutofit/>
          </a:bodyPr>
          <a:lstStyle/>
          <a:p>
            <a:r>
              <a:rPr lang="en-US" sz="3600" dirty="0" smtClean="0"/>
              <a:t>Formic Acid</a:t>
            </a:r>
            <a:r>
              <a:rPr lang="en-US" dirty="0" smtClean="0"/>
              <a:t>: An organic acid that naturally occurs in honey and bee venom</a:t>
            </a:r>
          </a:p>
          <a:p>
            <a:pPr lvl="1"/>
            <a:r>
              <a:rPr lang="en-US" dirty="0" smtClean="0"/>
              <a:t>Acts </a:t>
            </a:r>
            <a:r>
              <a:rPr lang="en-US" dirty="0"/>
              <a:t>as an </a:t>
            </a:r>
            <a:r>
              <a:rPr lang="en-US" dirty="0" err="1" smtClean="0"/>
              <a:t>asphyxiant</a:t>
            </a:r>
            <a:r>
              <a:rPr lang="en-US" dirty="0" smtClean="0"/>
              <a:t> </a:t>
            </a:r>
          </a:p>
          <a:p>
            <a:pPr lvl="1"/>
            <a:r>
              <a:rPr lang="en-US" dirty="0" smtClean="0"/>
              <a:t>Works to also kill Tracheal mites</a:t>
            </a:r>
          </a:p>
          <a:p>
            <a:pPr lvl="1"/>
            <a:r>
              <a:rPr lang="en-US" dirty="0" smtClean="0"/>
              <a:t>“With </a:t>
            </a:r>
            <a:r>
              <a:rPr lang="en-US" dirty="0"/>
              <a:t>the use of 65% acid and a continuous low dose release method, we have experienced no young queen losses due to Formic Acid applications since 1995</a:t>
            </a:r>
            <a:r>
              <a:rPr lang="en-US" dirty="0" smtClean="0"/>
              <a:t>.” (</a:t>
            </a:r>
            <a:r>
              <a:rPr lang="en-US" dirty="0" err="1" smtClean="0"/>
              <a:t>MiteGone</a:t>
            </a:r>
            <a:r>
              <a:rPr lang="en-US" dirty="0" smtClean="0"/>
              <a:t> </a:t>
            </a:r>
            <a:r>
              <a:rPr lang="en-US" dirty="0"/>
              <a:t>Enterprises </a:t>
            </a:r>
            <a:r>
              <a:rPr lang="en-US" dirty="0" smtClean="0"/>
              <a:t>Int.)</a:t>
            </a:r>
            <a:r>
              <a:rPr lang="en-US" dirty="0"/>
              <a:t>	</a:t>
            </a:r>
          </a:p>
          <a:p>
            <a:pPr lvl="1"/>
            <a:endParaRPr lang="en-US" dirty="0"/>
          </a:p>
          <a:p>
            <a:pPr marL="457200" lvl="1" indent="0">
              <a:buNone/>
            </a:pPr>
            <a:r>
              <a:rPr lang="en-US" dirty="0"/>
              <a:t>	</a:t>
            </a:r>
            <a:endParaRPr lang="en-US" dirty="0" smtClean="0"/>
          </a:p>
          <a:p>
            <a:pPr lvl="1">
              <a:buFont typeface="Wingdings" panose="05000000000000000000" pitchFamily="2" charset="2"/>
              <a:buChar char="Ø"/>
            </a:pPr>
            <a:endParaRPr lang="en-US" dirty="0"/>
          </a:p>
          <a:p>
            <a:pPr lvl="1"/>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2"/>
          <a:stretch>
            <a:fillRect/>
          </a:stretch>
        </p:blipFill>
        <p:spPr>
          <a:xfrm>
            <a:off x="9274743" y="4710561"/>
            <a:ext cx="2401124" cy="1842422"/>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182195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Formic Pro</a:t>
            </a:r>
            <a:endParaRPr lang="en-US" dirty="0"/>
          </a:p>
        </p:txBody>
      </p:sp>
      <p:sp>
        <p:nvSpPr>
          <p:cNvPr id="3" name="Content Placeholder 2"/>
          <p:cNvSpPr>
            <a:spLocks noGrp="1"/>
          </p:cNvSpPr>
          <p:nvPr>
            <p:ph idx="1"/>
          </p:nvPr>
        </p:nvSpPr>
        <p:spPr>
          <a:xfrm>
            <a:off x="680321" y="2336872"/>
            <a:ext cx="8114429" cy="4330627"/>
          </a:xfrm>
        </p:spPr>
        <p:txBody>
          <a:bodyPr>
            <a:normAutofit/>
          </a:bodyPr>
          <a:lstStyle/>
          <a:p>
            <a:r>
              <a:rPr lang="en-US" dirty="0" smtClean="0"/>
              <a:t>Causes mortality to both male and female </a:t>
            </a:r>
            <a:r>
              <a:rPr lang="en-US" dirty="0" err="1" smtClean="0"/>
              <a:t>varroa</a:t>
            </a:r>
            <a:r>
              <a:rPr lang="en-US" dirty="0" smtClean="0"/>
              <a:t> </a:t>
            </a:r>
            <a:r>
              <a:rPr lang="en-US" b="1" u="sng" dirty="0" smtClean="0">
                <a:solidFill>
                  <a:schemeClr val="bg1">
                    <a:lumMod val="95000"/>
                    <a:lumOff val="5000"/>
                  </a:schemeClr>
                </a:solidFill>
              </a:rPr>
              <a:t>under the brood cap</a:t>
            </a:r>
            <a:r>
              <a:rPr lang="en-US" b="1" dirty="0" smtClean="0"/>
              <a:t> </a:t>
            </a:r>
            <a:r>
              <a:rPr lang="en-US" dirty="0" smtClean="0"/>
              <a:t>as well as to the </a:t>
            </a:r>
            <a:r>
              <a:rPr lang="en-US" dirty="0" err="1" smtClean="0"/>
              <a:t>varroa</a:t>
            </a:r>
            <a:r>
              <a:rPr lang="en-US" dirty="0" smtClean="0"/>
              <a:t> on the adult bee</a:t>
            </a:r>
          </a:p>
          <a:p>
            <a:r>
              <a:rPr lang="en-US" dirty="0" smtClean="0"/>
              <a:t>14-day treatment or two 10-day treatments</a:t>
            </a:r>
          </a:p>
          <a:p>
            <a:r>
              <a:rPr lang="en-US" b="1" u="sng" dirty="0" smtClean="0"/>
              <a:t>Can be used during honey flow</a:t>
            </a:r>
            <a:r>
              <a:rPr lang="en-US" dirty="0" smtClean="0"/>
              <a:t> (great summer treatment)</a:t>
            </a:r>
          </a:p>
          <a:p>
            <a:r>
              <a:rPr lang="en-US" dirty="0" smtClean="0"/>
              <a:t>DO NOT FEED DURING TREATMENT: Bees will continue to forage, do not disturb the hive (Vapor)</a:t>
            </a:r>
          </a:p>
          <a:p>
            <a:r>
              <a:rPr lang="en-US" dirty="0" smtClean="0"/>
              <a:t>A presoaked pad that lays over the top of the hive </a:t>
            </a:r>
            <a:r>
              <a:rPr lang="en-US" dirty="0"/>
              <a:t>f</a:t>
            </a:r>
            <a:r>
              <a:rPr lang="en-US" dirty="0" smtClean="0"/>
              <a:t>rames in the brood chamber</a:t>
            </a:r>
          </a:p>
          <a:p>
            <a:r>
              <a:rPr lang="en-US" dirty="0" smtClean="0"/>
              <a:t>Daytime temps of 50-85</a:t>
            </a:r>
            <a:r>
              <a:rPr lang="en-US" dirty="0" smtClean="0">
                <a:cs typeface="Times New Roman" panose="02020603050405020304" pitchFamily="18" charset="0"/>
              </a:rPr>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2127" y="2157530"/>
            <a:ext cx="3221276" cy="2730500"/>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916862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Mite Away Quick Strip</a:t>
            </a:r>
            <a:endParaRPr lang="en-US" dirty="0"/>
          </a:p>
        </p:txBody>
      </p:sp>
      <p:sp>
        <p:nvSpPr>
          <p:cNvPr id="3" name="Content Placeholder 2"/>
          <p:cNvSpPr>
            <a:spLocks noGrp="1"/>
          </p:cNvSpPr>
          <p:nvPr>
            <p:ph idx="1"/>
          </p:nvPr>
        </p:nvSpPr>
        <p:spPr>
          <a:xfrm>
            <a:off x="680321" y="2336872"/>
            <a:ext cx="9613861" cy="4368728"/>
          </a:xfrm>
        </p:spPr>
        <p:txBody>
          <a:bodyPr>
            <a:normAutofit lnSpcReduction="10000"/>
          </a:bodyPr>
          <a:lstStyle/>
          <a:p>
            <a:r>
              <a:rPr lang="en-US" dirty="0" smtClean="0"/>
              <a:t>“Allow a minimum of 1 month between applications for the 7-day treatment.” (</a:t>
            </a:r>
            <a:r>
              <a:rPr lang="en-US" dirty="0" smtClean="0">
                <a:hlinkClick r:id="rId2"/>
              </a:rPr>
              <a:t>http://nodglobal.com/faq-maqs/</a:t>
            </a:r>
            <a:r>
              <a:rPr lang="en-US" dirty="0" smtClean="0"/>
              <a:t>)</a:t>
            </a:r>
          </a:p>
          <a:p>
            <a:r>
              <a:rPr lang="en-US" dirty="0" smtClean="0"/>
              <a:t>Kills mites on adult bees and mites under the brood cap: Great </a:t>
            </a:r>
            <a:r>
              <a:rPr lang="en-US" dirty="0"/>
              <a:t>s</a:t>
            </a:r>
            <a:r>
              <a:rPr lang="en-US" dirty="0" smtClean="0"/>
              <a:t>ummer treatment</a:t>
            </a:r>
          </a:p>
          <a:p>
            <a:r>
              <a:rPr lang="en-US" dirty="0" smtClean="0"/>
              <a:t>Outside daytime temperature between </a:t>
            </a:r>
            <a:r>
              <a:rPr lang="en-US" sz="4800" dirty="0" smtClean="0"/>
              <a:t>50-85</a:t>
            </a:r>
            <a:r>
              <a:rPr lang="en-US" dirty="0" smtClean="0">
                <a:cs typeface="Times New Roman" panose="02020603050405020304" pitchFamily="18" charset="0"/>
              </a:rPr>
              <a:t>℉</a:t>
            </a:r>
            <a:endParaRPr lang="en-US" dirty="0" smtClean="0"/>
          </a:p>
          <a:p>
            <a:pPr marL="0" indent="0">
              <a:buNone/>
            </a:pPr>
            <a:r>
              <a:rPr lang="en-US" dirty="0"/>
              <a:t>	</a:t>
            </a:r>
            <a:r>
              <a:rPr lang="en-US" dirty="0" smtClean="0"/>
              <a:t>**92</a:t>
            </a:r>
            <a:r>
              <a:rPr lang="en-US" dirty="0" smtClean="0">
                <a:cs typeface="Times New Roman" panose="02020603050405020304" pitchFamily="18" charset="0"/>
              </a:rPr>
              <a:t>℉</a:t>
            </a:r>
            <a:r>
              <a:rPr lang="en-US" dirty="0" smtClean="0"/>
              <a:t> </a:t>
            </a:r>
            <a:r>
              <a:rPr lang="en-US" dirty="0"/>
              <a:t>+ </a:t>
            </a:r>
            <a:r>
              <a:rPr lang="en-US" dirty="0" smtClean="0"/>
              <a:t>during the first three days of treatment may 	</a:t>
            </a:r>
          </a:p>
          <a:p>
            <a:pPr marL="0" indent="0">
              <a:buNone/>
            </a:pPr>
            <a:r>
              <a:rPr lang="en-US" dirty="0" smtClean="0"/>
              <a:t>          cause excessive brood mortality and queen loss.**</a:t>
            </a:r>
          </a:p>
          <a:p>
            <a:r>
              <a:rPr lang="en-US" dirty="0" smtClean="0"/>
              <a:t>7 or 21 day treatment</a:t>
            </a:r>
          </a:p>
          <a:p>
            <a:r>
              <a:rPr lang="en-US" dirty="0" smtClean="0"/>
              <a:t>An organic vapor-action formulated in a pre-soaked pad that lays on top of the hive frames in the brood chamber.</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555" r="30444" b="6667"/>
          <a:stretch/>
        </p:blipFill>
        <p:spPr>
          <a:xfrm>
            <a:off x="10221523" y="2215258"/>
            <a:ext cx="1803750" cy="2953507"/>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694478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a:t>
            </a:r>
            <a:endParaRPr lang="en-US" dirty="0"/>
          </a:p>
        </p:txBody>
      </p:sp>
      <p:sp>
        <p:nvSpPr>
          <p:cNvPr id="3" name="Content Placeholder 2"/>
          <p:cNvSpPr>
            <a:spLocks noGrp="1"/>
          </p:cNvSpPr>
          <p:nvPr>
            <p:ph sz="half" idx="1"/>
          </p:nvPr>
        </p:nvSpPr>
        <p:spPr/>
        <p:txBody>
          <a:bodyPr>
            <a:normAutofit/>
          </a:bodyPr>
          <a:lstStyle/>
          <a:p>
            <a:r>
              <a:rPr lang="en-US" dirty="0" smtClean="0"/>
              <a:t>***MAQS***</a:t>
            </a:r>
          </a:p>
          <a:p>
            <a:endParaRPr lang="en-US" dirty="0" smtClean="0"/>
          </a:p>
          <a:p>
            <a:pPr marL="0" indent="0">
              <a:buNone/>
            </a:pPr>
            <a:r>
              <a:rPr lang="en-US" dirty="0" smtClean="0"/>
              <a:t>-12-month shelf life</a:t>
            </a:r>
          </a:p>
          <a:p>
            <a:pPr marL="0" indent="0">
              <a:buNone/>
            </a:pPr>
            <a:r>
              <a:rPr lang="en-US" dirty="0" smtClean="0"/>
              <a:t>-7 or 21 day treatment</a:t>
            </a:r>
          </a:p>
          <a:p>
            <a:pPr marL="0" indent="0">
              <a:buNone/>
            </a:pPr>
            <a:r>
              <a:rPr lang="en-US" dirty="0" smtClean="0"/>
              <a:t>-Storage: Under 77</a:t>
            </a:r>
            <a:r>
              <a:rPr lang="en-US" dirty="0" smtClean="0">
                <a:cs typeface="Times New Roman" panose="02020603050405020304" pitchFamily="18" charset="0"/>
              </a:rPr>
              <a:t>℉</a:t>
            </a:r>
            <a:endParaRPr lang="en-US" dirty="0"/>
          </a:p>
        </p:txBody>
      </p:sp>
      <p:sp>
        <p:nvSpPr>
          <p:cNvPr id="4" name="Content Placeholder 3"/>
          <p:cNvSpPr>
            <a:spLocks noGrp="1"/>
          </p:cNvSpPr>
          <p:nvPr>
            <p:ph sz="half" idx="2"/>
          </p:nvPr>
        </p:nvSpPr>
        <p:spPr/>
        <p:txBody>
          <a:bodyPr>
            <a:normAutofit/>
          </a:bodyPr>
          <a:lstStyle/>
          <a:p>
            <a:r>
              <a:rPr lang="en-US" dirty="0" smtClean="0"/>
              <a:t>***Formic Pro***</a:t>
            </a:r>
          </a:p>
          <a:p>
            <a:pPr marL="0" indent="0">
              <a:buNone/>
            </a:pPr>
            <a:endParaRPr lang="en-US" dirty="0" smtClean="0"/>
          </a:p>
          <a:p>
            <a:pPr marL="0" indent="0">
              <a:buNone/>
            </a:pPr>
            <a:r>
              <a:rPr lang="en-US" dirty="0" smtClean="0"/>
              <a:t>-24-month shelf life</a:t>
            </a:r>
          </a:p>
          <a:p>
            <a:pPr marL="0" indent="0">
              <a:buNone/>
            </a:pPr>
            <a:r>
              <a:rPr lang="en-US" dirty="0" smtClean="0"/>
              <a:t>-14 or 20 day treatment</a:t>
            </a:r>
          </a:p>
          <a:p>
            <a:pPr marL="0" indent="0">
              <a:buNone/>
            </a:pPr>
            <a:r>
              <a:rPr lang="en-US" dirty="0" smtClean="0"/>
              <a:t>-Storage: Out of direct sunlight</a:t>
            </a:r>
          </a:p>
          <a:p>
            <a:pPr marL="0" indent="0">
              <a:buNone/>
            </a:pPr>
            <a:endParaRPr lang="en-US" dirty="0" smtClean="0"/>
          </a:p>
          <a:p>
            <a:pPr marL="0" indent="0">
              <a:buNone/>
            </a:pPr>
            <a:r>
              <a:rPr lang="en-US" dirty="0" smtClean="0"/>
              <a:t>“Next Generation of MAQS”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060852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Oxialic</a:t>
            </a:r>
            <a:r>
              <a:rPr lang="en-US" dirty="0" smtClean="0"/>
              <a:t> Acid</a:t>
            </a:r>
            <a:endParaRPr lang="en-US" dirty="0"/>
          </a:p>
        </p:txBody>
      </p:sp>
      <p:sp>
        <p:nvSpPr>
          <p:cNvPr id="3" name="Content Placeholder 2"/>
          <p:cNvSpPr>
            <a:spLocks noGrp="1"/>
          </p:cNvSpPr>
          <p:nvPr>
            <p:ph idx="1"/>
          </p:nvPr>
        </p:nvSpPr>
        <p:spPr>
          <a:xfrm>
            <a:off x="680321" y="2336873"/>
            <a:ext cx="11181479" cy="3599316"/>
          </a:xfrm>
        </p:spPr>
        <p:txBody>
          <a:bodyPr/>
          <a:lstStyle/>
          <a:p>
            <a:r>
              <a:rPr lang="en-US" dirty="0" smtClean="0"/>
              <a:t>Occurs naturally in many foods including honey.</a:t>
            </a:r>
          </a:p>
          <a:p>
            <a:pPr marL="0" indent="0">
              <a:buNone/>
            </a:pPr>
            <a:r>
              <a:rPr lang="en-US" dirty="0"/>
              <a:t>	</a:t>
            </a:r>
            <a:r>
              <a:rPr lang="en-US" dirty="0" smtClean="0"/>
              <a:t>(It’s what makes rhubarb leaves poisonous.) </a:t>
            </a:r>
          </a:p>
          <a:p>
            <a:r>
              <a:rPr lang="en-US" dirty="0" smtClean="0"/>
              <a:t>The acid works by </a:t>
            </a:r>
            <a:r>
              <a:rPr lang="en-US" u="sng" dirty="0" smtClean="0"/>
              <a:t>direct contact</a:t>
            </a:r>
            <a:r>
              <a:rPr lang="en-US" dirty="0" smtClean="0"/>
              <a:t> with the </a:t>
            </a:r>
            <a:r>
              <a:rPr lang="en-US" dirty="0" err="1" smtClean="0"/>
              <a:t>varroa</a:t>
            </a:r>
            <a:r>
              <a:rPr lang="en-US" dirty="0" smtClean="0"/>
              <a:t> mite attached to adult bees. </a:t>
            </a:r>
          </a:p>
          <a:p>
            <a:pPr marL="0" indent="0">
              <a:buNone/>
            </a:pPr>
            <a:endParaRPr lang="en-US" dirty="0" smtClean="0"/>
          </a:p>
          <a:p>
            <a:pPr marL="0" indent="0">
              <a:buNone/>
            </a:pPr>
            <a:endParaRPr lang="en-US" dirty="0" smtClean="0"/>
          </a:p>
          <a:p>
            <a:pPr marL="0" indent="0">
              <a:buNone/>
            </a:pPr>
            <a:r>
              <a:rPr lang="en-US" sz="2000" i="1" dirty="0" smtClean="0"/>
              <a:t>*Side note: PLEASE do not use rhubarb leaves in your hive to treat the varroa mite</a:t>
            </a:r>
            <a:endParaRPr lang="en-US" sz="2000" i="1"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929975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Oxalic Acid</a:t>
            </a:r>
            <a:endParaRPr lang="en-US" dirty="0"/>
          </a:p>
        </p:txBody>
      </p:sp>
      <p:sp>
        <p:nvSpPr>
          <p:cNvPr id="3" name="Content Placeholder 2"/>
          <p:cNvSpPr>
            <a:spLocks noGrp="1"/>
          </p:cNvSpPr>
          <p:nvPr>
            <p:ph idx="1"/>
          </p:nvPr>
        </p:nvSpPr>
        <p:spPr>
          <a:xfrm>
            <a:off x="680321" y="2336872"/>
            <a:ext cx="9613861" cy="4229027"/>
          </a:xfrm>
        </p:spPr>
        <p:txBody>
          <a:bodyPr>
            <a:normAutofit/>
          </a:bodyPr>
          <a:lstStyle/>
          <a:p>
            <a:r>
              <a:rPr lang="en-US" dirty="0" smtClean="0"/>
              <a:t>Little to NO brood: Does NOT penetrate capped brood</a:t>
            </a:r>
          </a:p>
          <a:p>
            <a:r>
              <a:rPr lang="en-US" dirty="0" smtClean="0"/>
              <a:t>Do NOT treat during honey flow, or with honey suppers on.</a:t>
            </a:r>
          </a:p>
          <a:p>
            <a:r>
              <a:rPr lang="en-US" dirty="0" smtClean="0"/>
              <a:t>Late fall or early spring</a:t>
            </a:r>
          </a:p>
          <a:p>
            <a:pPr lvl="1">
              <a:buFont typeface="Courier New" panose="02070309020205020404" pitchFamily="49" charset="0"/>
              <a:buChar char="o"/>
            </a:pPr>
            <a:r>
              <a:rPr lang="en-US" dirty="0" err="1" smtClean="0"/>
              <a:t>Broodless</a:t>
            </a:r>
            <a:r>
              <a:rPr lang="en-US" dirty="0" smtClean="0"/>
              <a:t> packages or swarm</a:t>
            </a:r>
          </a:p>
          <a:p>
            <a:r>
              <a:rPr lang="en-US" dirty="0" smtClean="0"/>
              <a:t>Dribble: Method of dribbling the solution evenly between frames </a:t>
            </a:r>
            <a:r>
              <a:rPr lang="en-US" sz="2800" b="1" i="1" u="sng" dirty="0" smtClean="0"/>
              <a:t>directly</a:t>
            </a:r>
            <a:r>
              <a:rPr lang="en-US" dirty="0" smtClean="0"/>
              <a:t> on the cluster of bees.</a:t>
            </a:r>
          </a:p>
          <a:p>
            <a:r>
              <a:rPr lang="en-US" dirty="0" smtClean="0"/>
              <a:t>Vaporize: Use a machine to vaporize the acid into the hive body. A very good treatment option for cool temperatures and poor weather conditions.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531872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Oils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9784" y="2207312"/>
            <a:ext cx="3194933" cy="4093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921564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t>
            </a:r>
            <a:endParaRPr lang="en-US" dirty="0"/>
          </a:p>
        </p:txBody>
      </p:sp>
      <p:sp>
        <p:nvSpPr>
          <p:cNvPr id="3" name="Content Placeholder 2"/>
          <p:cNvSpPr>
            <a:spLocks noGrp="1"/>
          </p:cNvSpPr>
          <p:nvPr>
            <p:ph idx="1"/>
          </p:nvPr>
        </p:nvSpPr>
        <p:spPr/>
        <p:txBody>
          <a:bodyPr/>
          <a:lstStyle/>
          <a:p>
            <a:r>
              <a:rPr lang="en-US" dirty="0" smtClean="0"/>
              <a:t>Please complete our brief survey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00" y="2789594"/>
            <a:ext cx="7384236" cy="3649302"/>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984698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ApiGuard</a:t>
            </a:r>
            <a:endParaRPr lang="en-US" dirty="0"/>
          </a:p>
        </p:txBody>
      </p:sp>
      <p:sp>
        <p:nvSpPr>
          <p:cNvPr id="3" name="Content Placeholder 2"/>
          <p:cNvSpPr>
            <a:spLocks noGrp="1"/>
          </p:cNvSpPr>
          <p:nvPr>
            <p:ph idx="1"/>
          </p:nvPr>
        </p:nvSpPr>
        <p:spPr>
          <a:xfrm>
            <a:off x="680321" y="2095500"/>
            <a:ext cx="11143379" cy="4381499"/>
          </a:xfrm>
        </p:spPr>
        <p:txBody>
          <a:bodyPr>
            <a:normAutofit/>
          </a:bodyPr>
          <a:lstStyle/>
          <a:p>
            <a:r>
              <a:rPr lang="en-US" dirty="0" err="1" smtClean="0"/>
              <a:t>Thymol</a:t>
            </a:r>
            <a:r>
              <a:rPr lang="en-US" dirty="0" smtClean="0"/>
              <a:t>: </a:t>
            </a:r>
            <a:r>
              <a:rPr lang="en-US" dirty="0" err="1" smtClean="0"/>
              <a:t>Naturaly</a:t>
            </a:r>
            <a:r>
              <a:rPr lang="en-US" dirty="0" smtClean="0"/>
              <a:t> occurring, it provides the distinctive flavor in the herb thyme, and also in the native wildflower bee balm.</a:t>
            </a:r>
          </a:p>
          <a:p>
            <a:pPr marL="0" indent="0">
              <a:buNone/>
            </a:pPr>
            <a:r>
              <a:rPr lang="en-US" dirty="0"/>
              <a:t>	</a:t>
            </a:r>
            <a:r>
              <a:rPr lang="en-US" dirty="0" smtClean="0"/>
              <a:t>***Acts as a vapor***</a:t>
            </a:r>
          </a:p>
          <a:p>
            <a:pPr marL="0" indent="0">
              <a:buNone/>
            </a:pPr>
            <a:r>
              <a:rPr lang="en-US" dirty="0"/>
              <a:t>	</a:t>
            </a:r>
            <a:r>
              <a:rPr lang="en-US" dirty="0" smtClean="0"/>
              <a:t>***Will only kill mites on adult bees***</a:t>
            </a:r>
          </a:p>
          <a:p>
            <a:pPr marL="0" indent="0">
              <a:buNone/>
            </a:pPr>
            <a:r>
              <a:rPr lang="en-US" dirty="0"/>
              <a:t>	</a:t>
            </a:r>
            <a:r>
              <a:rPr lang="en-US" dirty="0" smtClean="0"/>
              <a:t>	(Does not penetrate the brood cap)</a:t>
            </a:r>
          </a:p>
          <a:p>
            <a:pPr marL="0" indent="0">
              <a:buNone/>
            </a:pPr>
            <a:endParaRPr lang="en-US" dirty="0"/>
          </a:p>
          <a:p>
            <a:pPr marL="0" indent="0">
              <a:buNone/>
            </a:pPr>
            <a:r>
              <a:rPr lang="en-US" dirty="0" smtClean="0"/>
              <a:t>(</a:t>
            </a:r>
            <a:r>
              <a:rPr lang="en-US" sz="3200" u="sng" dirty="0" smtClean="0"/>
              <a:t>Gel form </a:t>
            </a:r>
            <a:r>
              <a:rPr lang="en-US" dirty="0" smtClean="0"/>
              <a:t>will give a controlled release: In crystal or powder form, if the weather is cold the </a:t>
            </a:r>
            <a:r>
              <a:rPr lang="en-US" dirty="0" err="1" smtClean="0"/>
              <a:t>thymol</a:t>
            </a:r>
            <a:r>
              <a:rPr lang="en-US" dirty="0" smtClean="0"/>
              <a:t> crystals do not sublime quickly enough and mites are not controlled; but in hot conditions </a:t>
            </a:r>
            <a:r>
              <a:rPr lang="en-US" dirty="0" err="1" smtClean="0"/>
              <a:t>thymol</a:t>
            </a:r>
            <a:r>
              <a:rPr lang="en-US" dirty="0" smtClean="0"/>
              <a:t> crystals will sublime to quickly, shocking the bees into absconding and often killing bee brood.)</a:t>
            </a:r>
            <a:endParaRPr lang="en-US" dirty="0"/>
          </a:p>
        </p:txBody>
      </p:sp>
      <p:sp>
        <p:nvSpPr>
          <p:cNvPr id="4" name="TextBox 3"/>
          <p:cNvSpPr txBox="1"/>
          <p:nvPr/>
        </p:nvSpPr>
        <p:spPr>
          <a:xfrm>
            <a:off x="7988300" y="3048000"/>
            <a:ext cx="3835400" cy="1754326"/>
          </a:xfrm>
          <a:prstGeom prst="rect">
            <a:avLst/>
          </a:prstGeom>
          <a:noFill/>
        </p:spPr>
        <p:txBody>
          <a:bodyPr wrap="square" rtlCol="0">
            <a:spAutoFit/>
          </a:bodyPr>
          <a:lstStyle/>
          <a:p>
            <a:r>
              <a:rPr lang="en-US" b="1" i="1" dirty="0">
                <a:hlinkClick r:id="rId2"/>
              </a:rPr>
              <a:t>*</a:t>
            </a:r>
            <a:r>
              <a:rPr lang="en-US" b="1" i="1" dirty="0" smtClean="0">
                <a:hlinkClick r:id="rId2"/>
              </a:rPr>
              <a:t>Article in Bee Culture Magazine: </a:t>
            </a:r>
            <a:r>
              <a:rPr lang="en-US" dirty="0" smtClean="0">
                <a:hlinkClick r:id="rId2"/>
              </a:rPr>
              <a:t>https</a:t>
            </a:r>
            <a:r>
              <a:rPr lang="en-US" dirty="0">
                <a:hlinkClick r:id="rId2"/>
              </a:rPr>
              <a:t>://www.beeculture.com/thymol-varroa-control</a:t>
            </a:r>
            <a:r>
              <a:rPr lang="en-US" dirty="0" smtClean="0">
                <a:hlinkClick r:id="rId2"/>
              </a:rPr>
              <a:t>/</a:t>
            </a:r>
            <a:endParaRPr lang="en-US" dirty="0" smtClean="0"/>
          </a:p>
          <a:p>
            <a:r>
              <a:rPr lang="en-US" dirty="0" smtClean="0"/>
              <a:t>(From the February </a:t>
            </a:r>
            <a:r>
              <a:rPr lang="en-US" dirty="0"/>
              <a:t>27, 2018 </a:t>
            </a:r>
            <a:r>
              <a:rPr lang="en-US" dirty="0" smtClean="0"/>
              <a:t>issue)</a:t>
            </a:r>
          </a:p>
          <a:p>
            <a:endParaRPr lang="en-US" dirty="0"/>
          </a:p>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282611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ApiGuard</a:t>
            </a:r>
            <a:endParaRPr lang="en-US" dirty="0"/>
          </a:p>
        </p:txBody>
      </p:sp>
      <p:sp>
        <p:nvSpPr>
          <p:cNvPr id="3" name="Content Placeholder 2"/>
          <p:cNvSpPr>
            <a:spLocks noGrp="1"/>
          </p:cNvSpPr>
          <p:nvPr>
            <p:ph idx="1"/>
          </p:nvPr>
        </p:nvSpPr>
        <p:spPr>
          <a:xfrm>
            <a:off x="680321" y="2031850"/>
            <a:ext cx="9613861" cy="4826149"/>
          </a:xfrm>
        </p:spPr>
        <p:txBody>
          <a:bodyPr>
            <a:normAutofit lnSpcReduction="10000"/>
          </a:bodyPr>
          <a:lstStyle/>
          <a:p>
            <a:r>
              <a:rPr lang="en-US" dirty="0" smtClean="0"/>
              <a:t>25% </a:t>
            </a:r>
            <a:r>
              <a:rPr lang="en-US" dirty="0" err="1" smtClean="0"/>
              <a:t>Thymol</a:t>
            </a:r>
            <a:endParaRPr lang="en-US" dirty="0"/>
          </a:p>
          <a:p>
            <a:r>
              <a:rPr lang="en-US" dirty="0" smtClean="0"/>
              <a:t>Early Fall treatment: After honey supers are removed, and day temperatures are still above 60°F </a:t>
            </a:r>
            <a:r>
              <a:rPr lang="en-US" sz="1600" dirty="0" smtClean="0"/>
              <a:t>(bees need to be active)</a:t>
            </a:r>
            <a:r>
              <a:rPr lang="en-US" dirty="0" smtClean="0"/>
              <a:t>.</a:t>
            </a:r>
          </a:p>
          <a:p>
            <a:r>
              <a:rPr lang="en-US" dirty="0" err="1" smtClean="0"/>
              <a:t>Thymol</a:t>
            </a:r>
            <a:r>
              <a:rPr lang="en-US" dirty="0" smtClean="0"/>
              <a:t> will sometimes cause the queen to stop laying for a short period, so it’s best NOT to use in the spring.</a:t>
            </a:r>
          </a:p>
          <a:p>
            <a:r>
              <a:rPr lang="en-US" dirty="0" smtClean="0"/>
              <a:t>Try not to apply feed simultaneously because the bees might feed and no clean out the gel</a:t>
            </a:r>
          </a:p>
          <a:p>
            <a:r>
              <a:rPr lang="en-US" dirty="0" smtClean="0"/>
              <a:t>A slow release gel in a tray: Place tray on top of honey frames. Bees will pick up the gel to throw it out of the colony. It will sublime as it’s moved and spread throughout the colony, killing </a:t>
            </a:r>
            <a:r>
              <a:rPr lang="en-US" dirty="0" err="1" smtClean="0"/>
              <a:t>varroa</a:t>
            </a:r>
            <a:r>
              <a:rPr lang="en-US" dirty="0" smtClean="0"/>
              <a:t> mites. Bees need to be active for this treatment to work.  </a:t>
            </a:r>
          </a:p>
          <a:p>
            <a:r>
              <a:rPr lang="en-US" dirty="0" smtClean="0"/>
              <a:t>Close screen bottom board during treatment</a:t>
            </a:r>
          </a:p>
          <a:p>
            <a:r>
              <a:rPr lang="en-US" dirty="0" smtClean="0"/>
              <a:t>Effective for mites on adult bees: Does NOT penetrate brood cap</a:t>
            </a:r>
            <a:endParaRPr lang="en-US" dirty="0"/>
          </a:p>
        </p:txBody>
      </p:sp>
      <p:sp>
        <p:nvSpPr>
          <p:cNvPr id="4" name="AutoShape 2" descr="Image result for apiguard"/>
          <p:cNvSpPr>
            <a:spLocks noChangeAspect="1" noChangeArrowheads="1"/>
          </p:cNvSpPr>
          <p:nvPr/>
        </p:nvSpPr>
        <p:spPr bwMode="auto">
          <a:xfrm>
            <a:off x="63500" y="-868363"/>
            <a:ext cx="165735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900" y="317384"/>
            <a:ext cx="2603500" cy="195262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482" t="25555" r="25926" b="26482"/>
          <a:stretch/>
        </p:blipFill>
        <p:spPr>
          <a:xfrm>
            <a:off x="10294182" y="2142174"/>
            <a:ext cx="1799477" cy="1498600"/>
          </a:xfrm>
          <a:prstGeom prst="rect">
            <a:avLst/>
          </a:prstGeom>
        </p:spPr>
      </p:pic>
      <p:sp>
        <p:nvSpPr>
          <p:cNvPr id="7" name="Slide Number Placeholder 6"/>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488385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Api</a:t>
            </a:r>
            <a:r>
              <a:rPr lang="en-US" dirty="0" smtClean="0"/>
              <a:t> Life </a:t>
            </a:r>
            <a:r>
              <a:rPr lang="en-US" dirty="0" err="1" smtClean="0"/>
              <a:t>Var</a:t>
            </a:r>
            <a:endParaRPr lang="en-US" dirty="0"/>
          </a:p>
        </p:txBody>
      </p:sp>
      <p:sp>
        <p:nvSpPr>
          <p:cNvPr id="3" name="Content Placeholder 2"/>
          <p:cNvSpPr>
            <a:spLocks noGrp="1"/>
          </p:cNvSpPr>
          <p:nvPr>
            <p:ph idx="1"/>
          </p:nvPr>
        </p:nvSpPr>
        <p:spPr/>
        <p:txBody>
          <a:bodyPr/>
          <a:lstStyle/>
          <a:p>
            <a:r>
              <a:rPr lang="en-US" dirty="0" err="1" smtClean="0"/>
              <a:t>Thymol</a:t>
            </a:r>
            <a:r>
              <a:rPr lang="en-US" dirty="0" smtClean="0"/>
              <a:t>: 74% </a:t>
            </a:r>
          </a:p>
          <a:p>
            <a:r>
              <a:rPr lang="en-US" dirty="0" smtClean="0"/>
              <a:t>Eucalyptol</a:t>
            </a:r>
          </a:p>
          <a:p>
            <a:r>
              <a:rPr lang="en-US" dirty="0" smtClean="0"/>
              <a:t>Menthol</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765365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Api</a:t>
            </a:r>
            <a:r>
              <a:rPr lang="en-US" dirty="0" smtClean="0"/>
              <a:t> Life </a:t>
            </a:r>
            <a:r>
              <a:rPr lang="en-US" dirty="0" err="1" smtClean="0"/>
              <a:t>Var</a:t>
            </a:r>
            <a:endParaRPr lang="en-US" dirty="0"/>
          </a:p>
        </p:txBody>
      </p:sp>
      <p:sp>
        <p:nvSpPr>
          <p:cNvPr id="3" name="Content Placeholder 2"/>
          <p:cNvSpPr>
            <a:spLocks noGrp="1"/>
          </p:cNvSpPr>
          <p:nvPr>
            <p:ph idx="1"/>
          </p:nvPr>
        </p:nvSpPr>
        <p:spPr/>
        <p:txBody>
          <a:bodyPr/>
          <a:lstStyle/>
          <a:p>
            <a:r>
              <a:rPr lang="en-US" dirty="0" smtClean="0"/>
              <a:t>Early Fall: After honey supers are removed</a:t>
            </a:r>
          </a:p>
          <a:p>
            <a:r>
              <a:rPr lang="en-US" dirty="0" smtClean="0"/>
              <a:t>Close screen bottom board</a:t>
            </a:r>
          </a:p>
          <a:p>
            <a:r>
              <a:rPr lang="en-US" dirty="0" smtClean="0"/>
              <a:t>Temperatures should be between 64-95°F</a:t>
            </a:r>
          </a:p>
          <a:p>
            <a:r>
              <a:rPr lang="en-US" dirty="0" smtClean="0"/>
              <a:t>Comes in a soaked tablet: Break tablet into 4 pieces and place a piece on each of the 4 corners of brood nest.</a:t>
            </a:r>
          </a:p>
          <a:p>
            <a:r>
              <a:rPr lang="en-US" dirty="0" smtClean="0"/>
              <a:t>Three applications are necessary at 7-10 day intervals</a:t>
            </a:r>
          </a:p>
          <a:p>
            <a:r>
              <a:rPr lang="en-US" dirty="0" smtClean="0"/>
              <a:t>Effective for mites on adult bees: Does not penetrate brood cap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4856" y="2130277"/>
            <a:ext cx="1428750" cy="1428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037" y="928234"/>
            <a:ext cx="2268751" cy="1531407"/>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096401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Pest Management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3132" y="2542380"/>
            <a:ext cx="4948238" cy="3660125"/>
          </a:xfrm>
        </p:spPr>
      </p:pic>
      <p:sp>
        <p:nvSpPr>
          <p:cNvPr id="3" name="Slide Number Placeholder 2"/>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537017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IPM</a:t>
            </a:r>
            <a:endParaRPr lang="en-US" dirty="0"/>
          </a:p>
        </p:txBody>
      </p:sp>
      <p:sp>
        <p:nvSpPr>
          <p:cNvPr id="3" name="Content Placeholder 2"/>
          <p:cNvSpPr>
            <a:spLocks noGrp="1"/>
          </p:cNvSpPr>
          <p:nvPr>
            <p:ph idx="1"/>
          </p:nvPr>
        </p:nvSpPr>
        <p:spPr>
          <a:xfrm>
            <a:off x="185021" y="2019372"/>
            <a:ext cx="9613861" cy="4114727"/>
          </a:xfrm>
        </p:spPr>
        <p:txBody>
          <a:bodyPr>
            <a:normAutofit/>
          </a:bodyPr>
          <a:lstStyle/>
          <a:p>
            <a:r>
              <a:rPr lang="en-US" dirty="0" smtClean="0"/>
              <a:t>Change treatments throughout the season</a:t>
            </a:r>
          </a:p>
          <a:p>
            <a:r>
              <a:rPr lang="en-US" dirty="0" smtClean="0"/>
              <a:t>Hygienic bees: Introducing a hygienic queen</a:t>
            </a:r>
          </a:p>
          <a:p>
            <a:r>
              <a:rPr lang="en-US" dirty="0" smtClean="0"/>
              <a:t>Screen bottom boards</a:t>
            </a:r>
          </a:p>
          <a:p>
            <a:r>
              <a:rPr lang="en-US" dirty="0" smtClean="0"/>
              <a:t>Remove drone comb</a:t>
            </a:r>
          </a:p>
          <a:p>
            <a:r>
              <a:rPr lang="en-US" dirty="0" smtClean="0"/>
              <a:t>Split hives</a:t>
            </a:r>
          </a:p>
          <a:p>
            <a:r>
              <a:rPr lang="en-US" dirty="0" smtClean="0"/>
              <a:t>Varroa mite check!!!</a:t>
            </a:r>
          </a:p>
          <a:p>
            <a:r>
              <a:rPr lang="en-US" dirty="0" smtClean="0"/>
              <a:t>Location</a:t>
            </a:r>
          </a:p>
          <a:p>
            <a:r>
              <a:rPr lang="en-US" dirty="0" smtClean="0"/>
              <a:t>Food availability </a:t>
            </a:r>
          </a:p>
          <a:p>
            <a:r>
              <a:rPr lang="en-US" dirty="0" smtClean="0"/>
              <a:t>Reduce hive stress</a:t>
            </a:r>
            <a:endParaRPr lang="en-US" dirty="0"/>
          </a:p>
        </p:txBody>
      </p:sp>
      <p:pic>
        <p:nvPicPr>
          <p:cNvPr id="4" name="Picture 3"/>
          <p:cNvPicPr>
            <a:picLocks noChangeAspect="1"/>
          </p:cNvPicPr>
          <p:nvPr/>
        </p:nvPicPr>
        <p:blipFill>
          <a:blip r:embed="rId2"/>
          <a:stretch>
            <a:fillRect/>
          </a:stretch>
        </p:blipFill>
        <p:spPr>
          <a:xfrm>
            <a:off x="5565950" y="2930030"/>
            <a:ext cx="6359626" cy="3775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80321" y="6427113"/>
            <a:ext cx="5123579" cy="261610"/>
          </a:xfrm>
          <a:prstGeom prst="rect">
            <a:avLst/>
          </a:prstGeom>
          <a:noFill/>
        </p:spPr>
        <p:txBody>
          <a:bodyPr wrap="square" rtlCol="0">
            <a:spAutoFit/>
          </a:bodyPr>
          <a:lstStyle/>
          <a:p>
            <a:r>
              <a:rPr lang="en-US" sz="1100" dirty="0"/>
              <a:t>The Integrated Pest Management (IPM) pyramid </a:t>
            </a:r>
            <a:r>
              <a:rPr lang="en-US" sz="1100" dirty="0" smtClean="0"/>
              <a:t>(Figure </a:t>
            </a:r>
            <a:r>
              <a:rPr lang="en-US" sz="1100" dirty="0"/>
              <a:t>from E. Niño, </a:t>
            </a:r>
            <a:r>
              <a:rPr lang="en-US" sz="1100" dirty="0" smtClean="0"/>
              <a:t>2015) </a:t>
            </a:r>
            <a:endParaRPr lang="en-US" sz="1100" dirty="0"/>
          </a:p>
        </p:txBody>
      </p:sp>
      <p:sp>
        <p:nvSpPr>
          <p:cNvPr id="6" name="Slide Number Placeholder 5"/>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513946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u="sng" dirty="0" err="1" smtClean="0">
                <a:solidFill>
                  <a:schemeClr val="accent6">
                    <a:lumMod val="75000"/>
                  </a:schemeClr>
                </a:solidFill>
              </a:rPr>
              <a:t>Varroa</a:t>
            </a:r>
            <a:r>
              <a:rPr lang="en-US" sz="4000" b="1" i="1" u="sng" dirty="0" smtClean="0">
                <a:solidFill>
                  <a:schemeClr val="accent6">
                    <a:lumMod val="75000"/>
                  </a:schemeClr>
                </a:solidFill>
              </a:rPr>
              <a:t> Mite Check</a:t>
            </a:r>
            <a:r>
              <a:rPr lang="en-US" sz="4000" dirty="0" smtClean="0"/>
              <a:t>: </a:t>
            </a:r>
            <a:r>
              <a:rPr lang="en-US" sz="3100" dirty="0" smtClean="0"/>
              <a:t>It is Important</a:t>
            </a:r>
            <a:r>
              <a:rPr lang="en-US" sz="3100" b="1" dirty="0" smtClean="0"/>
              <a:t> </a:t>
            </a:r>
            <a:r>
              <a:rPr lang="en-US" sz="3100" b="1" dirty="0"/>
              <a:t>to monitor mite levels and act before mite populations are high</a:t>
            </a:r>
            <a:r>
              <a:rPr lang="en-US" dirty="0"/>
              <a:t/>
            </a:r>
            <a:br>
              <a:rPr lang="en-US" dirty="0"/>
            </a:br>
            <a:endParaRPr lang="en-US" dirty="0"/>
          </a:p>
        </p:txBody>
      </p:sp>
      <p:sp>
        <p:nvSpPr>
          <p:cNvPr id="3" name="Content Placeholder 2"/>
          <p:cNvSpPr>
            <a:spLocks noGrp="1"/>
          </p:cNvSpPr>
          <p:nvPr>
            <p:ph idx="1"/>
          </p:nvPr>
        </p:nvSpPr>
        <p:spPr>
          <a:xfrm>
            <a:off x="680321" y="2006672"/>
            <a:ext cx="9613861" cy="4851328"/>
          </a:xfrm>
        </p:spPr>
        <p:txBody>
          <a:bodyPr>
            <a:normAutofit fontScale="92500"/>
          </a:bodyPr>
          <a:lstStyle/>
          <a:p>
            <a:pPr lvl="2"/>
            <a:r>
              <a:rPr lang="en-US" sz="3000" dirty="0" smtClean="0"/>
              <a:t>Powder sugar roll</a:t>
            </a:r>
          </a:p>
          <a:p>
            <a:pPr lvl="2"/>
            <a:r>
              <a:rPr lang="en-US" sz="3000" dirty="0" smtClean="0"/>
              <a:t>Alcohol wash</a:t>
            </a:r>
          </a:p>
          <a:p>
            <a:r>
              <a:rPr lang="en-US" sz="3600" dirty="0" smtClean="0"/>
              <a:t>½ cup of bees = 300 bees</a:t>
            </a:r>
          </a:p>
          <a:p>
            <a:pPr lvl="1"/>
            <a:r>
              <a:rPr lang="en-US" sz="3200" dirty="0" smtClean="0"/>
              <a:t>3 mites = Treatment (“action”)</a:t>
            </a:r>
          </a:p>
          <a:p>
            <a:r>
              <a:rPr lang="en-US" sz="2200" dirty="0" smtClean="0"/>
              <a:t>“Typically</a:t>
            </a:r>
            <a:r>
              <a:rPr lang="en-US" sz="2200" dirty="0"/>
              <a:t>, a </a:t>
            </a:r>
            <a:r>
              <a:rPr lang="en-US" sz="2200" b="1" dirty="0"/>
              <a:t>3 percent </a:t>
            </a:r>
            <a:r>
              <a:rPr lang="en-US" sz="2200" dirty="0"/>
              <a:t>mite load, (where 3 out of 100 adult honey bees are carrying one or more mites), is the level at which to consider controlling with </a:t>
            </a:r>
            <a:r>
              <a:rPr lang="en-US" sz="2200" dirty="0" err="1"/>
              <a:t>miticides</a:t>
            </a:r>
            <a:r>
              <a:rPr lang="en-US" sz="2200" dirty="0"/>
              <a:t> or taking drastic non-chemical IPM approaches to quickly knock down mite populations. In March, a beekeeper should consider controlling the mites at even the one or two percent infestation level, as infestations typically grow in the spring, stay static or decrease in the summer, and drastically increase again in the fall. A two percent mite load in March, if left untreated, can have devastating effects by the end of summer or early fall. A two percent load in September may indicate that the mite level is under control</a:t>
            </a:r>
            <a:r>
              <a:rPr lang="en-US" sz="2200" dirty="0" smtClean="0"/>
              <a:t>.” </a:t>
            </a:r>
            <a:r>
              <a:rPr lang="en-US" sz="1600" dirty="0" smtClean="0"/>
              <a:t>(Liz </a:t>
            </a:r>
            <a:r>
              <a:rPr lang="en-US" sz="1600" dirty="0"/>
              <a:t>Walsh, Texas A&amp;M University and Kent </a:t>
            </a:r>
            <a:r>
              <a:rPr lang="en-US" sz="1600" dirty="0" err="1"/>
              <a:t>Pegorsch</a:t>
            </a:r>
            <a:r>
              <a:rPr lang="en-US" sz="1600" dirty="0"/>
              <a:t>, WHPA </a:t>
            </a:r>
            <a:r>
              <a:rPr lang="en-US" sz="1600" dirty="0" smtClean="0"/>
              <a:t>President)</a:t>
            </a:r>
            <a:endParaRPr lang="en-US" sz="1600" dirty="0"/>
          </a:p>
        </p:txBody>
      </p:sp>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938028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Varroa</a:t>
            </a:r>
            <a:r>
              <a:rPr lang="en-US" dirty="0" smtClean="0"/>
              <a:t> Management Decision Tool</a:t>
            </a:r>
            <a:endParaRPr lang="en-US" dirty="0"/>
          </a:p>
        </p:txBody>
      </p:sp>
      <p:sp>
        <p:nvSpPr>
          <p:cNvPr id="4" name="Content Placeholder 3"/>
          <p:cNvSpPr>
            <a:spLocks noGrp="1"/>
          </p:cNvSpPr>
          <p:nvPr>
            <p:ph idx="1"/>
          </p:nvPr>
        </p:nvSpPr>
        <p:spPr>
          <a:xfrm>
            <a:off x="680321" y="1576669"/>
            <a:ext cx="9613861" cy="3599316"/>
          </a:xfrm>
        </p:spPr>
        <p:txBody>
          <a:bodyPr/>
          <a:lstStyle/>
          <a:p>
            <a:pPr marL="0" indent="0">
              <a:buNone/>
            </a:pPr>
            <a:r>
              <a:rPr lang="en-US" dirty="0">
                <a:hlinkClick r:id="rId2"/>
              </a:rPr>
              <a:t>https://honeybeehealthcoalition.org/varroatool</a:t>
            </a:r>
            <a:r>
              <a:rPr lang="en-US" dirty="0" smtClean="0">
                <a:hlinkClick r:id="rId2"/>
              </a:rPr>
              <a:t>/</a:t>
            </a:r>
            <a:r>
              <a:rPr lang="en-US" dirty="0" smtClean="0"/>
              <a:t> </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27</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78" r="7204"/>
          <a:stretch/>
        </p:blipFill>
        <p:spPr>
          <a:xfrm>
            <a:off x="75529" y="2208636"/>
            <a:ext cx="3503752" cy="2967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178" y="1971528"/>
            <a:ext cx="2288923" cy="1378182"/>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073" y="3487072"/>
            <a:ext cx="2337486" cy="1422424"/>
          </a:xfrm>
          <a:prstGeom prst="rect">
            <a:avLst/>
          </a:prstGeom>
          <a:ln>
            <a:noFill/>
          </a:ln>
          <a:effectLst>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0095" y="5046858"/>
            <a:ext cx="2304266" cy="1377185"/>
          </a:xfrm>
          <a:prstGeom prst="rect">
            <a:avLst/>
          </a:prstGeom>
          <a:ln>
            <a:noFill/>
          </a:ln>
          <a:effectLst>
            <a:softEdge rad="112500"/>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3584" y="1944134"/>
            <a:ext cx="3366202" cy="2081563"/>
          </a:xfrm>
          <a:prstGeom prst="rect">
            <a:avLst/>
          </a:prstGeom>
          <a:ln>
            <a:noFill/>
          </a:ln>
          <a:effectLst>
            <a:softEdge rad="112500"/>
          </a:effectLst>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984" t="6478" r="984" b="1336"/>
          <a:stretch/>
        </p:blipFill>
        <p:spPr>
          <a:xfrm>
            <a:off x="8011047" y="3998897"/>
            <a:ext cx="3873046" cy="262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ight Arrow 10"/>
          <p:cNvSpPr/>
          <p:nvPr/>
        </p:nvSpPr>
        <p:spPr>
          <a:xfrm rot="19954529">
            <a:off x="-24966" y="4706084"/>
            <a:ext cx="1469830" cy="385497"/>
          </a:xfrm>
          <a:prstGeom prst="rightArrow">
            <a:avLst/>
          </a:prstGeom>
          <a:solidFill>
            <a:schemeClr val="accent5">
              <a:lumMod val="7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2" name="Down Arrow 11"/>
          <p:cNvSpPr/>
          <p:nvPr/>
        </p:nvSpPr>
        <p:spPr>
          <a:xfrm>
            <a:off x="5562877" y="2795235"/>
            <a:ext cx="291823" cy="978408"/>
          </a:xfrm>
          <a:prstGeom prst="downArrow">
            <a:avLst/>
          </a:prstGeom>
          <a:solidFill>
            <a:schemeClr val="accent5">
              <a:lumMod val="7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156745" y="4293417"/>
            <a:ext cx="264391" cy="978408"/>
          </a:xfrm>
          <a:prstGeom prst="downArrow">
            <a:avLst/>
          </a:prstGeom>
          <a:solidFill>
            <a:schemeClr val="accent5">
              <a:lumMod val="7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6718336">
            <a:off x="6217866" y="5061182"/>
            <a:ext cx="1431885" cy="229608"/>
          </a:xfrm>
          <a:prstGeom prst="rightArrow">
            <a:avLst/>
          </a:prstGeom>
          <a:solidFill>
            <a:schemeClr val="accent5">
              <a:lumMod val="7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9939209">
            <a:off x="8062471" y="3862836"/>
            <a:ext cx="435273" cy="1422640"/>
          </a:xfrm>
          <a:prstGeom prst="downArrow">
            <a:avLst/>
          </a:prstGeom>
          <a:solidFill>
            <a:schemeClr val="accent5">
              <a:lumMod val="7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51449" y="6113561"/>
            <a:ext cx="1686251" cy="74443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887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680321" y="2336872"/>
            <a:ext cx="10109599" cy="4000427"/>
          </a:xfrm>
        </p:spPr>
        <p:txBody>
          <a:bodyPr>
            <a:normAutofit/>
          </a:bodyPr>
          <a:lstStyle/>
          <a:p>
            <a:r>
              <a:rPr lang="en-US" dirty="0" smtClean="0"/>
              <a:t>Wisconsin Department of Agriculture, Trade and Consumer Protection</a:t>
            </a:r>
          </a:p>
          <a:p>
            <a:pPr marL="457200" lvl="1" indent="0">
              <a:buNone/>
            </a:pPr>
            <a:r>
              <a:rPr lang="en-US" dirty="0"/>
              <a:t>	</a:t>
            </a:r>
            <a:r>
              <a:rPr lang="en-US" dirty="0" smtClean="0">
                <a:hlinkClick r:id="rId2"/>
              </a:rPr>
              <a:t>www.datcp.wi.gov</a:t>
            </a:r>
            <a:r>
              <a:rPr lang="en-US" dirty="0"/>
              <a:t> (</a:t>
            </a:r>
            <a:r>
              <a:rPr lang="en-US" dirty="0" smtClean="0"/>
              <a:t>Search for honey bee)</a:t>
            </a:r>
          </a:p>
          <a:p>
            <a:pPr lvl="1">
              <a:buFont typeface="Wingdings" panose="05000000000000000000" pitchFamily="2" charset="2"/>
              <a:buChar char="Ø"/>
            </a:pPr>
            <a:r>
              <a:rPr lang="en-US" dirty="0" smtClean="0">
                <a:hlinkClick r:id="rId3"/>
              </a:rPr>
              <a:t>https</a:t>
            </a:r>
            <a:r>
              <a:rPr lang="en-US" dirty="0">
                <a:hlinkClick r:id="rId3"/>
              </a:rPr>
              <a:t>://</a:t>
            </a:r>
            <a:r>
              <a:rPr lang="en-US" dirty="0" smtClean="0">
                <a:hlinkClick r:id="rId3"/>
              </a:rPr>
              <a:t>datcp.wi.gov/Documents/TreatmentOptions.pdf</a:t>
            </a:r>
            <a:r>
              <a:rPr lang="en-US" dirty="0" smtClean="0"/>
              <a:t> (WI Pest Man. Guide)</a:t>
            </a:r>
          </a:p>
          <a:p>
            <a:pPr marL="457200" lvl="1" indent="0">
              <a:buNone/>
            </a:pPr>
            <a:endParaRPr lang="en-US" dirty="0"/>
          </a:p>
          <a:p>
            <a:r>
              <a:rPr lang="en-US" dirty="0" smtClean="0"/>
              <a:t>The Wisconsin Pollinator Protection Plan</a:t>
            </a:r>
          </a:p>
          <a:p>
            <a:pPr marL="0" indent="0">
              <a:buNone/>
            </a:pPr>
            <a:r>
              <a:rPr lang="en-US" dirty="0"/>
              <a:t>	</a:t>
            </a:r>
            <a:r>
              <a:rPr lang="en-US" dirty="0" smtClean="0">
                <a:hlinkClick r:id="rId4"/>
              </a:rPr>
              <a:t>http://datcp.wi.gov/Documents/PPPBeekeepers.pdf</a:t>
            </a:r>
            <a:r>
              <a:rPr lang="en-US" dirty="0" smtClean="0"/>
              <a:t> </a:t>
            </a:r>
          </a:p>
          <a:p>
            <a:endParaRPr lang="en-US" dirty="0" smtClean="0"/>
          </a:p>
          <a:p>
            <a:r>
              <a:rPr lang="en-US" dirty="0" smtClean="0"/>
              <a:t>Honeybee Health Coalition</a:t>
            </a:r>
          </a:p>
          <a:p>
            <a:pPr marL="0" indent="0">
              <a:buNone/>
            </a:pPr>
            <a:r>
              <a:rPr lang="en-US" dirty="0"/>
              <a:t>	</a:t>
            </a:r>
            <a:r>
              <a:rPr lang="en-US" dirty="0" smtClean="0">
                <a:hlinkClick r:id="rId5"/>
              </a:rPr>
              <a:t>www.honeybeehealthcoaliton.org</a:t>
            </a:r>
            <a:endParaRPr lang="en-US" dirty="0" smtClean="0"/>
          </a:p>
          <a:p>
            <a:pPr marL="0" indent="0">
              <a:buNone/>
            </a:pPr>
            <a:endParaRPr lang="en-US" dirty="0" smtClean="0"/>
          </a:p>
        </p:txBody>
      </p:sp>
      <p:pic>
        <p:nvPicPr>
          <p:cNvPr id="4" name="Picture 3"/>
          <p:cNvPicPr>
            <a:picLocks noChangeAspect="1"/>
          </p:cNvPicPr>
          <p:nvPr/>
        </p:nvPicPr>
        <p:blipFill>
          <a:blip r:embed="rId6"/>
          <a:stretch>
            <a:fillRect/>
          </a:stretch>
        </p:blipFill>
        <p:spPr>
          <a:xfrm>
            <a:off x="8905200" y="4763843"/>
            <a:ext cx="2305196" cy="1687757"/>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868764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dirty="0"/>
          </a:p>
        </p:txBody>
      </p:sp>
      <p:sp>
        <p:nvSpPr>
          <p:cNvPr id="5" name="Rectangle 4"/>
          <p:cNvSpPr/>
          <p:nvPr/>
        </p:nvSpPr>
        <p:spPr>
          <a:xfrm>
            <a:off x="381000" y="288891"/>
            <a:ext cx="8839200" cy="1569660"/>
          </a:xfrm>
          <a:prstGeom prst="rect">
            <a:avLst/>
          </a:prstGeom>
        </p:spPr>
        <p:txBody>
          <a:bodyPr wrap="square">
            <a:spAutoFit/>
          </a:bodyPr>
          <a:lstStyle/>
          <a:p>
            <a:r>
              <a:rPr lang="en-US" sz="3200" dirty="0"/>
              <a:t>April Kustov</a:t>
            </a:r>
          </a:p>
          <a:p>
            <a:r>
              <a:rPr lang="en-US" sz="3200" dirty="0" smtClean="0">
                <a:hlinkClick r:id="rId2"/>
              </a:rPr>
              <a:t>april.kustov@wisconsin.gov</a:t>
            </a:r>
            <a:endParaRPr lang="en-US" sz="3200" dirty="0"/>
          </a:p>
          <a:p>
            <a:r>
              <a:rPr lang="en-US" sz="3200" dirty="0" smtClean="0"/>
              <a:t>(715) 904-0143</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752" y="379775"/>
            <a:ext cx="3432048" cy="35682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rotWithShape="1">
          <a:blip r:embed="rId4"/>
          <a:srcRect l="62922" t="21108" b="15263"/>
          <a:stretch/>
        </p:blipFill>
        <p:spPr>
          <a:xfrm>
            <a:off x="381000" y="3850217"/>
            <a:ext cx="2746520" cy="2628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lide Number Placeholder 6"/>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752499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Seasons</a:t>
            </a:r>
            <a:endParaRPr lang="en-US" dirty="0"/>
          </a:p>
        </p:txBody>
      </p:sp>
      <p:sp>
        <p:nvSpPr>
          <p:cNvPr id="3" name="Content Placeholder 2"/>
          <p:cNvSpPr>
            <a:spLocks noGrp="1"/>
          </p:cNvSpPr>
          <p:nvPr>
            <p:ph idx="1"/>
          </p:nvPr>
        </p:nvSpPr>
        <p:spPr>
          <a:xfrm>
            <a:off x="680321" y="1968500"/>
            <a:ext cx="7663579" cy="4889500"/>
          </a:xfrm>
        </p:spPr>
        <p:txBody>
          <a:bodyPr>
            <a:normAutofit fontScale="85000" lnSpcReduction="20000"/>
          </a:bodyPr>
          <a:lstStyle/>
          <a:p>
            <a:r>
              <a:rPr lang="en-US" sz="3000" b="1" dirty="0" smtClean="0">
                <a:solidFill>
                  <a:schemeClr val="accent5">
                    <a:lumMod val="50000"/>
                  </a:schemeClr>
                </a:solidFill>
              </a:rPr>
              <a:t>Spring</a:t>
            </a:r>
            <a:r>
              <a:rPr lang="en-US" dirty="0" smtClean="0"/>
              <a:t>: Pre honey flow</a:t>
            </a:r>
          </a:p>
          <a:p>
            <a:pPr lvl="1"/>
            <a:r>
              <a:rPr lang="en-US" dirty="0" smtClean="0"/>
              <a:t>Temps are variable </a:t>
            </a:r>
          </a:p>
          <a:p>
            <a:pPr lvl="1"/>
            <a:r>
              <a:rPr lang="en-US" dirty="0" smtClean="0">
                <a:cs typeface="Times New Roman" panose="02020603050405020304" pitchFamily="18" charset="0"/>
              </a:rPr>
              <a:t>Few flowers are blooming</a:t>
            </a:r>
            <a:endParaRPr lang="en-US" dirty="0" smtClean="0"/>
          </a:p>
          <a:p>
            <a:pPr lvl="1"/>
            <a:r>
              <a:rPr lang="en-US" dirty="0" smtClean="0"/>
              <a:t>Feeding?</a:t>
            </a:r>
          </a:p>
          <a:p>
            <a:r>
              <a:rPr lang="en-US" sz="3000" b="1" dirty="0" smtClean="0">
                <a:solidFill>
                  <a:schemeClr val="accent2">
                    <a:lumMod val="50000"/>
                  </a:schemeClr>
                </a:solidFill>
              </a:rPr>
              <a:t>Summer</a:t>
            </a:r>
            <a:r>
              <a:rPr lang="en-US" dirty="0" smtClean="0"/>
              <a:t>: Honey flow</a:t>
            </a:r>
          </a:p>
          <a:p>
            <a:pPr lvl="1"/>
            <a:r>
              <a:rPr lang="en-US" dirty="0" smtClean="0"/>
              <a:t>Flowers are blooming! </a:t>
            </a:r>
          </a:p>
          <a:p>
            <a:pPr lvl="1"/>
            <a:r>
              <a:rPr lang="en-US" dirty="0" smtClean="0"/>
              <a:t>Bees are flying regularly</a:t>
            </a:r>
          </a:p>
          <a:p>
            <a:r>
              <a:rPr lang="en-US" sz="2800" b="1" dirty="0" smtClean="0">
                <a:solidFill>
                  <a:schemeClr val="bg2">
                    <a:lumMod val="75000"/>
                  </a:schemeClr>
                </a:solidFill>
              </a:rPr>
              <a:t>Early Fall</a:t>
            </a:r>
            <a:r>
              <a:rPr lang="en-US" dirty="0" smtClean="0"/>
              <a:t>: Honey has been removed (mid-August)</a:t>
            </a:r>
          </a:p>
          <a:p>
            <a:pPr lvl="1"/>
            <a:r>
              <a:rPr lang="en-US" dirty="0" smtClean="0"/>
              <a:t>Days are still warm</a:t>
            </a:r>
          </a:p>
          <a:p>
            <a:pPr lvl="1"/>
            <a:r>
              <a:rPr lang="en-US" dirty="0" smtClean="0"/>
              <a:t>Feeding?</a:t>
            </a:r>
          </a:p>
          <a:p>
            <a:r>
              <a:rPr lang="en-US" sz="2800" b="1" dirty="0" smtClean="0">
                <a:solidFill>
                  <a:schemeClr val="accent6">
                    <a:lumMod val="50000"/>
                  </a:schemeClr>
                </a:solidFill>
              </a:rPr>
              <a:t>Late Fall</a:t>
            </a:r>
            <a:r>
              <a:rPr lang="en-US" dirty="0" smtClean="0"/>
              <a:t>: </a:t>
            </a:r>
          </a:p>
          <a:p>
            <a:pPr lvl="1"/>
            <a:r>
              <a:rPr lang="en-US" dirty="0" smtClean="0"/>
              <a:t>Cooler days - temps are variable</a:t>
            </a:r>
          </a:p>
          <a:p>
            <a:pPr lvl="1"/>
            <a:r>
              <a:rPr lang="en-US" dirty="0" smtClean="0"/>
              <a:t>No longer feeding</a:t>
            </a:r>
          </a:p>
          <a:p>
            <a:r>
              <a:rPr lang="en-US" sz="2800" b="1" dirty="0" smtClean="0">
                <a:solidFill>
                  <a:schemeClr val="tx1">
                    <a:lumMod val="65000"/>
                  </a:schemeClr>
                </a:solidFill>
              </a:rPr>
              <a:t>Winter</a:t>
            </a:r>
            <a:r>
              <a:rPr lang="en-US" dirty="0" smtClean="0"/>
              <a:t>: </a:t>
            </a:r>
          </a:p>
          <a:p>
            <a:pPr lvl="1"/>
            <a:r>
              <a:rPr lang="en-US" dirty="0" smtClean="0"/>
              <a:t>Cold</a:t>
            </a:r>
          </a:p>
          <a:p>
            <a:pPr lvl="1"/>
            <a:r>
              <a:rPr lang="en-US" dirty="0" smtClean="0"/>
              <a:t>Random 50</a:t>
            </a:r>
            <a:r>
              <a:rPr lang="en-US" dirty="0" smtClean="0">
                <a:cs typeface="Times New Roman" panose="02020603050405020304" pitchFamily="18" charset="0"/>
              </a:rPr>
              <a:t>℉ day? Can you treat for VM?</a:t>
            </a:r>
            <a:endParaRPr lang="en-US" dirty="0" smtClean="0"/>
          </a:p>
          <a:p>
            <a:pPr marL="0" indent="0">
              <a:buNone/>
            </a:pPr>
            <a:endParaRPr lang="en-US" dirty="0"/>
          </a:p>
        </p:txBody>
      </p:sp>
      <p:sp>
        <p:nvSpPr>
          <p:cNvPr id="6" name="TextBox 5"/>
          <p:cNvSpPr txBox="1"/>
          <p:nvPr/>
        </p:nvSpPr>
        <p:spPr>
          <a:xfrm>
            <a:off x="7365598" y="1997301"/>
            <a:ext cx="2222500" cy="307777"/>
          </a:xfrm>
          <a:prstGeom prst="rect">
            <a:avLst/>
          </a:prstGeom>
          <a:noFill/>
        </p:spPr>
        <p:txBody>
          <a:bodyPr wrap="square" rtlCol="0">
            <a:spAutoFit/>
          </a:bodyPr>
          <a:lstStyle/>
          <a:p>
            <a:r>
              <a:rPr lang="en-US" sz="1400" dirty="0" smtClean="0"/>
              <a:t>Photo by: April Kustov</a:t>
            </a:r>
            <a:endParaRPr lang="en-US" sz="1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525" t="37779" r="12075" b="18332"/>
          <a:stretch/>
        </p:blipFill>
        <p:spPr>
          <a:xfrm>
            <a:off x="7365598" y="2305078"/>
            <a:ext cx="4699001" cy="3009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103018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Label is the Law</a:t>
            </a:r>
            <a:endParaRPr lang="en-US" dirty="0"/>
          </a:p>
        </p:txBody>
      </p:sp>
      <p:sp>
        <p:nvSpPr>
          <p:cNvPr id="3" name="Content Placeholder 2"/>
          <p:cNvSpPr>
            <a:spLocks noGrp="1"/>
          </p:cNvSpPr>
          <p:nvPr>
            <p:ph idx="1"/>
          </p:nvPr>
        </p:nvSpPr>
        <p:spPr>
          <a:xfrm>
            <a:off x="680321" y="2336872"/>
            <a:ext cx="9613861" cy="4368727"/>
          </a:xfrm>
        </p:spPr>
        <p:txBody>
          <a:bodyPr>
            <a:normAutofit/>
          </a:bodyPr>
          <a:lstStyle/>
          <a:p>
            <a:pPr marL="0" indent="0" algn="ctr">
              <a:buNone/>
            </a:pPr>
            <a:r>
              <a:rPr lang="en-US" dirty="0" smtClean="0"/>
              <a:t>This presentation, and the </a:t>
            </a:r>
            <a:r>
              <a:rPr lang="en-US" u="sng" dirty="0" smtClean="0"/>
              <a:t>Wisconsin Honey Bee Pest Management Options</a:t>
            </a:r>
            <a:r>
              <a:rPr lang="en-US" dirty="0" smtClean="0"/>
              <a:t> handout can be used as a guide, but always follow the instructions/label associated with the product you are using. </a:t>
            </a:r>
          </a:p>
          <a:p>
            <a:pPr marL="0" indent="0" algn="ctr">
              <a:buNone/>
            </a:pPr>
            <a:endParaRPr lang="en-US" dirty="0" smtClean="0"/>
          </a:p>
          <a:p>
            <a:pPr marL="0" indent="0" algn="ctr">
              <a:buNone/>
            </a:pPr>
            <a:r>
              <a:rPr lang="en-US" sz="2800" b="1" dirty="0" smtClean="0"/>
              <a:t>The label is the law!</a:t>
            </a:r>
          </a:p>
          <a:p>
            <a:pPr marL="0" indent="0">
              <a:buNone/>
            </a:pPr>
            <a:endParaRPr lang="en-US" dirty="0" smtClean="0"/>
          </a:p>
          <a:p>
            <a:pPr marL="0" indent="0">
              <a:buNone/>
            </a:pPr>
            <a:endParaRPr lang="en-US" dirty="0"/>
          </a:p>
          <a:p>
            <a:pPr marL="0" indent="0" algn="ctr">
              <a:buNone/>
            </a:pPr>
            <a:r>
              <a:rPr lang="en-US" dirty="0" smtClean="0"/>
              <a:t>For more helpful tips and information visit our website:</a:t>
            </a:r>
          </a:p>
          <a:p>
            <a:pPr marL="0" indent="0" algn="ctr">
              <a:buNone/>
            </a:pPr>
            <a:r>
              <a:rPr lang="en-US" dirty="0" smtClean="0">
                <a:hlinkClick r:id="rId2"/>
              </a:rPr>
              <a:t>datcp.wi.gov</a:t>
            </a:r>
            <a:r>
              <a:rPr lang="en-US" dirty="0" smtClean="0"/>
              <a:t> </a:t>
            </a:r>
            <a:r>
              <a:rPr lang="en-US" dirty="0" smtClean="0">
                <a:hlinkClick r:id="rId3"/>
              </a:rPr>
              <a:t>https</a:t>
            </a:r>
            <a:r>
              <a:rPr lang="en-US" dirty="0">
                <a:hlinkClick r:id="rId3"/>
              </a:rPr>
              <a:t>://</a:t>
            </a:r>
            <a:r>
              <a:rPr lang="en-US" dirty="0" smtClean="0">
                <a:hlinkClick r:id="rId3"/>
              </a:rPr>
              <a:t>datcp.wi.gov/Pages/Programs_Services/ApiaryProgram.aspx</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198127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Chemicals</a:t>
            </a:r>
            <a:endParaRPr lang="en-US" dirty="0"/>
          </a:p>
        </p:txBody>
      </p:sp>
      <p:pic>
        <p:nvPicPr>
          <p:cNvPr id="4" name="Content Placeholder 3"/>
          <p:cNvPicPr>
            <a:picLocks noGrp="1" noChangeAspect="1"/>
          </p:cNvPicPr>
          <p:nvPr>
            <p:ph idx="1"/>
          </p:nvPr>
        </p:nvPicPr>
        <p:blipFill>
          <a:blip r:embed="rId2"/>
          <a:stretch>
            <a:fillRect/>
          </a:stretch>
        </p:blipFill>
        <p:spPr>
          <a:xfrm>
            <a:off x="2999521" y="2336800"/>
            <a:ext cx="4976934" cy="3598863"/>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43974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800" dirty="0" smtClean="0"/>
              <a:t>Do </a:t>
            </a:r>
            <a:r>
              <a:rPr lang="en-US" sz="8800" u="sng" dirty="0" smtClean="0"/>
              <a:t>NOT</a:t>
            </a:r>
            <a:r>
              <a:rPr lang="en-US" sz="8800" dirty="0" smtClean="0"/>
              <a:t> Use!!!</a:t>
            </a:r>
            <a:endParaRPr lang="en-US" sz="8800" dirty="0"/>
          </a:p>
        </p:txBody>
      </p:sp>
      <p:sp>
        <p:nvSpPr>
          <p:cNvPr id="3" name="Content Placeholder 2"/>
          <p:cNvSpPr>
            <a:spLocks noGrp="1"/>
          </p:cNvSpPr>
          <p:nvPr>
            <p:ph idx="1"/>
          </p:nvPr>
        </p:nvSpPr>
        <p:spPr>
          <a:xfrm>
            <a:off x="680321" y="2336873"/>
            <a:ext cx="5631579" cy="3599316"/>
          </a:xfrm>
        </p:spPr>
        <p:txBody>
          <a:bodyPr/>
          <a:lstStyle/>
          <a:p>
            <a:r>
              <a:rPr lang="en-US" b="1" dirty="0" err="1" smtClean="0"/>
              <a:t>Apistan</a:t>
            </a:r>
            <a:r>
              <a:rPr lang="en-US" dirty="0" smtClean="0"/>
              <a:t> (</a:t>
            </a:r>
            <a:r>
              <a:rPr lang="en-US" dirty="0" err="1" smtClean="0"/>
              <a:t>Fluvalinate</a:t>
            </a:r>
            <a:r>
              <a:rPr lang="en-US" dirty="0" smtClean="0"/>
              <a:t>)</a:t>
            </a:r>
          </a:p>
          <a:p>
            <a:endParaRPr lang="en-US" dirty="0" smtClean="0"/>
          </a:p>
          <a:p>
            <a:r>
              <a:rPr lang="en-US" b="1" dirty="0" err="1" smtClean="0"/>
              <a:t>CheckMite</a:t>
            </a:r>
            <a:r>
              <a:rPr lang="en-US" b="1" dirty="0" smtClean="0"/>
              <a:t>+ </a:t>
            </a:r>
            <a:r>
              <a:rPr lang="en-US" dirty="0" smtClean="0"/>
              <a:t>(</a:t>
            </a:r>
            <a:r>
              <a:rPr lang="en-US" dirty="0" err="1" smtClean="0"/>
              <a:t>Coumaphos</a:t>
            </a:r>
            <a:r>
              <a:rPr lang="en-US" dirty="0" smtClean="0"/>
              <a:t>)</a:t>
            </a:r>
          </a:p>
          <a:p>
            <a:endParaRPr lang="en-US" dirty="0" smtClean="0"/>
          </a:p>
          <a:p>
            <a:r>
              <a:rPr lang="en-US" b="1" dirty="0" err="1" smtClean="0"/>
              <a:t>Taktic</a:t>
            </a:r>
            <a:r>
              <a:rPr lang="en-US" dirty="0" smtClean="0"/>
              <a:t>: Has the potential to poison humans and also to cause cancer in humans. ***</a:t>
            </a:r>
            <a:r>
              <a:rPr lang="en-US" b="1" u="sng" dirty="0" smtClean="0">
                <a:effectLst>
                  <a:outerShdw blurRad="38100" dist="38100" dir="2700000" algn="tl">
                    <a:srgbClr val="000000">
                      <a:alpha val="43137"/>
                    </a:srgbClr>
                  </a:outerShdw>
                </a:effectLst>
              </a:rPr>
              <a:t>Illegal to use in honey bee colonies in the USA</a:t>
            </a:r>
            <a:r>
              <a:rPr lang="en-US" b="1" dirty="0" smtClean="0"/>
              <a:t>.***</a:t>
            </a:r>
          </a:p>
        </p:txBody>
      </p:sp>
      <p:pic>
        <p:nvPicPr>
          <p:cNvPr id="4" name="Picture 3"/>
          <p:cNvPicPr>
            <a:picLocks noChangeAspect="1"/>
          </p:cNvPicPr>
          <p:nvPr/>
        </p:nvPicPr>
        <p:blipFill>
          <a:blip r:embed="rId2"/>
          <a:stretch>
            <a:fillRect/>
          </a:stretch>
        </p:blipFill>
        <p:spPr>
          <a:xfrm>
            <a:off x="6533575" y="2994269"/>
            <a:ext cx="3760607" cy="2822331"/>
          </a:xfrm>
          <a:prstGeom prst="rect">
            <a:avLst/>
          </a:prstGeom>
        </p:spPr>
      </p:pic>
      <p:sp>
        <p:nvSpPr>
          <p:cNvPr id="5" name="Rectangle 4"/>
          <p:cNvSpPr/>
          <p:nvPr/>
        </p:nvSpPr>
        <p:spPr>
          <a:xfrm>
            <a:off x="8866932" y="5322397"/>
            <a:ext cx="1427250" cy="369332"/>
          </a:xfrm>
          <a:prstGeom prst="rect">
            <a:avLst/>
          </a:prstGeom>
        </p:spPr>
        <p:txBody>
          <a:bodyPr wrap="none">
            <a:spAutoFit/>
          </a:bodyPr>
          <a:lstStyle/>
          <a:p>
            <a:r>
              <a:rPr lang="en-US" dirty="0" err="1"/>
              <a:t>Tropilaelaps</a:t>
            </a:r>
            <a:endParaRPr lang="en-US" dirty="0"/>
          </a:p>
        </p:txBody>
      </p:sp>
      <p:sp>
        <p:nvSpPr>
          <p:cNvPr id="6" name="Rectangle 5"/>
          <p:cNvSpPr/>
          <p:nvPr/>
        </p:nvSpPr>
        <p:spPr>
          <a:xfrm>
            <a:off x="7275554" y="5322397"/>
            <a:ext cx="849400" cy="369332"/>
          </a:xfrm>
          <a:prstGeom prst="rect">
            <a:avLst/>
          </a:prstGeom>
        </p:spPr>
        <p:txBody>
          <a:bodyPr wrap="none">
            <a:spAutoFit/>
          </a:bodyPr>
          <a:lstStyle/>
          <a:p>
            <a:r>
              <a:rPr lang="en-US" dirty="0" err="1"/>
              <a:t>Varroa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639880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Apivar</a:t>
            </a:r>
            <a:r>
              <a:rPr lang="en-US" dirty="0" smtClean="0"/>
              <a:t> Strips (</a:t>
            </a:r>
            <a:r>
              <a:rPr lang="en-US" dirty="0" err="1" smtClean="0"/>
              <a:t>Amitraz</a:t>
            </a:r>
            <a:r>
              <a:rPr lang="en-US" dirty="0" smtClean="0"/>
              <a:t>)</a:t>
            </a:r>
            <a:endParaRPr lang="en-US" dirty="0"/>
          </a:p>
        </p:txBody>
      </p:sp>
      <p:sp>
        <p:nvSpPr>
          <p:cNvPr id="3" name="Content Placeholder 2"/>
          <p:cNvSpPr>
            <a:spLocks noGrp="1"/>
          </p:cNvSpPr>
          <p:nvPr>
            <p:ph idx="1"/>
          </p:nvPr>
        </p:nvSpPr>
        <p:spPr/>
        <p:txBody>
          <a:bodyPr/>
          <a:lstStyle/>
          <a:p>
            <a:r>
              <a:rPr lang="en-US" b="1" dirty="0" err="1" smtClean="0"/>
              <a:t>Amitraz</a:t>
            </a:r>
            <a:r>
              <a:rPr lang="en-US" dirty="0" smtClean="0"/>
              <a:t> is an </a:t>
            </a:r>
            <a:r>
              <a:rPr lang="en-US" dirty="0" err="1" smtClean="0"/>
              <a:t>acaricide</a:t>
            </a:r>
            <a:r>
              <a:rPr lang="en-US" dirty="0" smtClean="0"/>
              <a:t> (which are pesticides that kill members of the arachnid subclass </a:t>
            </a:r>
            <a:r>
              <a:rPr lang="en-US" dirty="0" err="1" smtClean="0"/>
              <a:t>Acari</a:t>
            </a:r>
            <a:r>
              <a:rPr lang="en-US" dirty="0" smtClean="0"/>
              <a:t>, which includes ticks and mites). </a:t>
            </a:r>
          </a:p>
          <a:p>
            <a:r>
              <a:rPr lang="en-US" dirty="0" smtClean="0"/>
              <a:t>It paralyzes the </a:t>
            </a:r>
            <a:r>
              <a:rPr lang="en-US" dirty="0" err="1" smtClean="0"/>
              <a:t>varroa</a:t>
            </a:r>
            <a:r>
              <a:rPr lang="en-US" dirty="0" smtClean="0"/>
              <a:t> mite, which then drops off the bee, and starves to death.</a:t>
            </a:r>
          </a:p>
          <a:p>
            <a:r>
              <a:rPr lang="en-US" dirty="0" err="1" smtClean="0"/>
              <a:t>Amitraz</a:t>
            </a:r>
            <a:r>
              <a:rPr lang="en-US" dirty="0" smtClean="0"/>
              <a:t> is on the surface of the strips, bees come in contact with the </a:t>
            </a:r>
            <a:r>
              <a:rPr lang="en-US" dirty="0" err="1" smtClean="0"/>
              <a:t>amitraz</a:t>
            </a:r>
            <a:r>
              <a:rPr lang="en-US" dirty="0" smtClean="0"/>
              <a:t> and then spread it throughout the colony from bee to bee. After a short period of time, </a:t>
            </a:r>
            <a:r>
              <a:rPr lang="en-US" dirty="0" err="1" smtClean="0"/>
              <a:t>amitraz</a:t>
            </a:r>
            <a:r>
              <a:rPr lang="en-US" dirty="0" smtClean="0"/>
              <a:t> is hydrolyzed (undergo chemical breakdown due to reaction with water) and disappears from the hive.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4244371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Apivar</a:t>
            </a:r>
            <a:r>
              <a:rPr lang="en-US" dirty="0" smtClean="0"/>
              <a:t> Strips</a:t>
            </a:r>
            <a:endParaRPr lang="en-US" dirty="0"/>
          </a:p>
        </p:txBody>
      </p:sp>
      <p:sp>
        <p:nvSpPr>
          <p:cNvPr id="3" name="Content Placeholder 2"/>
          <p:cNvSpPr>
            <a:spLocks noGrp="1"/>
          </p:cNvSpPr>
          <p:nvPr>
            <p:ph idx="1"/>
          </p:nvPr>
        </p:nvSpPr>
        <p:spPr/>
        <p:txBody>
          <a:bodyPr>
            <a:normAutofit/>
          </a:bodyPr>
          <a:lstStyle/>
          <a:p>
            <a:r>
              <a:rPr lang="en-US" sz="2800" dirty="0" smtClean="0"/>
              <a:t>Use in early Spring before nectar flow, or Fall after honey supers have been removed.</a:t>
            </a:r>
          </a:p>
          <a:p>
            <a:r>
              <a:rPr lang="en-US" sz="2800" dirty="0" smtClean="0"/>
              <a:t>Can be used with brood</a:t>
            </a:r>
          </a:p>
          <a:p>
            <a:r>
              <a:rPr lang="en-US" sz="2800" dirty="0" smtClean="0"/>
              <a:t>Treatment time is 42 days = effective for multiple VM reproductive cycles</a:t>
            </a:r>
          </a:p>
          <a:p>
            <a:r>
              <a:rPr lang="en-US" sz="2800" dirty="0" smtClean="0"/>
              <a:t>Can be used 2 times per year</a:t>
            </a:r>
          </a:p>
          <a:p>
            <a:r>
              <a:rPr lang="en-US" sz="2800" dirty="0" smtClean="0"/>
              <a:t>Strips hang down between frames in brood chamber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0766" y="2110530"/>
            <a:ext cx="2369833" cy="2985617"/>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84125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Amitraz</a:t>
            </a:r>
            <a:endParaRPr lang="en-US" dirty="0"/>
          </a:p>
        </p:txBody>
      </p:sp>
      <p:sp>
        <p:nvSpPr>
          <p:cNvPr id="3" name="Content Placeholder 2"/>
          <p:cNvSpPr>
            <a:spLocks noGrp="1"/>
          </p:cNvSpPr>
          <p:nvPr>
            <p:ph idx="1"/>
          </p:nvPr>
        </p:nvSpPr>
        <p:spPr>
          <a:xfrm>
            <a:off x="680321" y="2336872"/>
            <a:ext cx="9613861" cy="3924227"/>
          </a:xfrm>
        </p:spPr>
        <p:txBody>
          <a:bodyPr/>
          <a:lstStyle/>
          <a:p>
            <a:pPr marL="0" indent="0">
              <a:buNone/>
            </a:pPr>
            <a:r>
              <a:rPr lang="en-US" dirty="0" smtClean="0"/>
              <a:t>*****The agricultural formulations of </a:t>
            </a:r>
            <a:r>
              <a:rPr lang="en-US" dirty="0" err="1"/>
              <a:t>A</a:t>
            </a:r>
            <a:r>
              <a:rPr lang="en-US" dirty="0" err="1" smtClean="0"/>
              <a:t>mitraz</a:t>
            </a:r>
            <a:r>
              <a:rPr lang="en-US" dirty="0" smtClean="0"/>
              <a:t> are dangerous poisons! Pease do NOT illegally apply! You are putting yourself at risk!****</a:t>
            </a:r>
          </a:p>
          <a:p>
            <a:endParaRPr lang="en-US" dirty="0"/>
          </a:p>
          <a:p>
            <a:r>
              <a:rPr lang="en-US" dirty="0" smtClean="0"/>
              <a:t>Is the varroa mite developing a resistance?</a:t>
            </a:r>
          </a:p>
          <a:p>
            <a:endParaRPr lang="en-US" dirty="0"/>
          </a:p>
          <a:p>
            <a:r>
              <a:rPr lang="en-US" dirty="0" smtClean="0"/>
              <a:t>Randy Oliver (American Bee Journal)</a:t>
            </a:r>
          </a:p>
          <a:p>
            <a:pPr lvl="1"/>
            <a:r>
              <a:rPr lang="en-US" dirty="0" smtClean="0"/>
              <a:t>-Beyond </a:t>
            </a:r>
            <a:r>
              <a:rPr lang="en-US" dirty="0" err="1" smtClean="0"/>
              <a:t>Taktic</a:t>
            </a:r>
            <a:r>
              <a:rPr lang="en-US" dirty="0" smtClean="0"/>
              <a:t> (January 2017)</a:t>
            </a:r>
          </a:p>
          <a:p>
            <a:pPr lvl="1"/>
            <a:r>
              <a:rPr lang="en-US" dirty="0" smtClean="0"/>
              <a:t>-</a:t>
            </a:r>
            <a:r>
              <a:rPr lang="en-US" dirty="0" err="1" smtClean="0"/>
              <a:t>Amitraz</a:t>
            </a:r>
            <a:r>
              <a:rPr lang="en-US" dirty="0" smtClean="0"/>
              <a:t>: Red Flags or Red Herrings? (October 2014)</a:t>
            </a:r>
            <a:endParaRPr lang="en-US" dirty="0"/>
          </a:p>
        </p:txBody>
      </p:sp>
      <p:pic>
        <p:nvPicPr>
          <p:cNvPr id="4" name="Picture 3"/>
          <p:cNvPicPr>
            <a:picLocks noChangeAspect="1"/>
          </p:cNvPicPr>
          <p:nvPr/>
        </p:nvPicPr>
        <p:blipFill>
          <a:blip r:embed="rId2"/>
          <a:stretch>
            <a:fillRect/>
          </a:stretch>
        </p:blipFill>
        <p:spPr>
          <a:xfrm>
            <a:off x="8049850" y="3384713"/>
            <a:ext cx="3113450" cy="2251362"/>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672828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10472</TotalTime>
  <Words>1713</Words>
  <Application>Microsoft Office PowerPoint</Application>
  <PresentationFormat>Widescreen</PresentationFormat>
  <Paragraphs>225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Courier New</vt:lpstr>
      <vt:lpstr>Poppins</vt:lpstr>
      <vt:lpstr>Times New Roman</vt:lpstr>
      <vt:lpstr>Trebuchet MS</vt:lpstr>
      <vt:lpstr>Wingdings</vt:lpstr>
      <vt:lpstr>Berlin</vt:lpstr>
      <vt:lpstr>   Varroa Mite Treatments  What are your options? </vt:lpstr>
      <vt:lpstr>Survey  </vt:lpstr>
      <vt:lpstr>Seasons</vt:lpstr>
      <vt:lpstr>The Label is the Law</vt:lpstr>
      <vt:lpstr>Synthetic Chemicals</vt:lpstr>
      <vt:lpstr>Do NOT Use!!!</vt:lpstr>
      <vt:lpstr>Apivar Strips (Amitraz)</vt:lpstr>
      <vt:lpstr>Apivar Strips</vt:lpstr>
      <vt:lpstr>Amitraz</vt:lpstr>
      <vt:lpstr>Organic Acids</vt:lpstr>
      <vt:lpstr>HopGuard II &amp; HopGuard III</vt:lpstr>
      <vt:lpstr>HopGuard II</vt:lpstr>
      <vt:lpstr>Formic Pro &amp; Mite Away Quick Strips (MAQS)</vt:lpstr>
      <vt:lpstr>Formic Pro</vt:lpstr>
      <vt:lpstr>Mite Away Quick Strip</vt:lpstr>
      <vt:lpstr>Differences?</vt:lpstr>
      <vt:lpstr>Oxialic Acid</vt:lpstr>
      <vt:lpstr>Oxalic Acid</vt:lpstr>
      <vt:lpstr>Essential Oils</vt:lpstr>
      <vt:lpstr>ApiGuard</vt:lpstr>
      <vt:lpstr>ApiGuard</vt:lpstr>
      <vt:lpstr>Api Life Var</vt:lpstr>
      <vt:lpstr>Api Life Var</vt:lpstr>
      <vt:lpstr>Integrated Pest Management</vt:lpstr>
      <vt:lpstr>IPM</vt:lpstr>
      <vt:lpstr>Varroa Mite Check: It is Important to monitor mite levels and act before mite populations are high </vt:lpstr>
      <vt:lpstr>Varroa Management Decision Tool</vt:lpstr>
      <vt:lpstr>Resources</vt:lpstr>
      <vt:lpstr>PowerPoint Presentation</vt:lpstr>
    </vt:vector>
  </TitlesOfParts>
  <Company>DATCP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Varroa Mite Treatments:  Killing a Bug on a Bug</dc:title>
  <dc:creator>Kustov, April J - DATCP</dc:creator>
  <cp:lastModifiedBy>Kustov, April</cp:lastModifiedBy>
  <cp:revision>109</cp:revision>
  <dcterms:created xsi:type="dcterms:W3CDTF">2019-05-16T15:33:34Z</dcterms:created>
  <dcterms:modified xsi:type="dcterms:W3CDTF">2020-05-11T14:19:22Z</dcterms:modified>
</cp:coreProperties>
</file>